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24" r:id="rId4"/>
    <p:sldId id="258" r:id="rId5"/>
    <p:sldId id="341" r:id="rId6"/>
    <p:sldId id="259" r:id="rId7"/>
    <p:sldId id="293" r:id="rId8"/>
    <p:sldId id="315" r:id="rId9"/>
    <p:sldId id="332" r:id="rId10"/>
    <p:sldId id="317" r:id="rId11"/>
    <p:sldId id="334" r:id="rId12"/>
    <p:sldId id="271" r:id="rId13"/>
    <p:sldId id="260" r:id="rId14"/>
    <p:sldId id="261" r:id="rId15"/>
    <p:sldId id="286" r:id="rId16"/>
    <p:sldId id="276" r:id="rId17"/>
    <p:sldId id="325" r:id="rId18"/>
    <p:sldId id="297" r:id="rId19"/>
    <p:sldId id="263" r:id="rId20"/>
    <p:sldId id="274" r:id="rId21"/>
    <p:sldId id="304" r:id="rId22"/>
    <p:sldId id="347" r:id="rId23"/>
    <p:sldId id="346" r:id="rId24"/>
    <p:sldId id="337" r:id="rId25"/>
    <p:sldId id="342" r:id="rId26"/>
    <p:sldId id="275" r:id="rId27"/>
    <p:sldId id="319" r:id="rId28"/>
    <p:sldId id="264" r:id="rId29"/>
    <p:sldId id="321" r:id="rId30"/>
    <p:sldId id="323" r:id="rId31"/>
    <p:sldId id="330" r:id="rId32"/>
    <p:sldId id="329" r:id="rId33"/>
    <p:sldId id="302" r:id="rId34"/>
    <p:sldId id="309" r:id="rId35"/>
    <p:sldId id="265" r:id="rId36"/>
    <p:sldId id="266" r:id="rId37"/>
    <p:sldId id="335" r:id="rId38"/>
    <p:sldId id="326" r:id="rId39"/>
    <p:sldId id="283" r:id="rId40"/>
    <p:sldId id="298" r:id="rId41"/>
    <p:sldId id="267" r:id="rId42"/>
    <p:sldId id="272" r:id="rId43"/>
    <p:sldId id="277" r:id="rId44"/>
    <p:sldId id="327" r:id="rId45"/>
    <p:sldId id="314" r:id="rId46"/>
    <p:sldId id="333" r:id="rId47"/>
    <p:sldId id="289" r:id="rId48"/>
    <p:sldId id="291" r:id="rId49"/>
    <p:sldId id="300" r:id="rId50"/>
    <p:sldId id="278" r:id="rId51"/>
    <p:sldId id="294" r:id="rId52"/>
    <p:sldId id="290" r:id="rId53"/>
    <p:sldId id="287" r:id="rId54"/>
    <p:sldId id="339" r:id="rId55"/>
    <p:sldId id="292" r:id="rId56"/>
    <p:sldId id="295" r:id="rId57"/>
    <p:sldId id="310" r:id="rId58"/>
    <p:sldId id="282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3FE1FF"/>
    <a:srgbClr val="5C8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82484" autoAdjust="0"/>
  </p:normalViewPr>
  <p:slideViewPr>
    <p:cSldViewPr>
      <p:cViewPr>
        <p:scale>
          <a:sx n="100" d="100"/>
          <a:sy n="100" d="100"/>
        </p:scale>
        <p:origin x="1280" y="-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13C0E17-2AB4-407E-BE18-CEE1A370D0C7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3C8ED48-EEE9-468F-8A90-60324DDABA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417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F081996-C128-4B5E-A58C-2FBF4ADB9AB7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4EFF12E-06FB-4E54-9AE7-96991C0B4F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370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76ACF5-27F8-4672-A7BF-860DA228A9F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08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B8E78-97DB-0A40-92CB-D95A4F1FC8A2}" type="slidenum">
              <a:rPr lang="en-US"/>
              <a:pPr/>
              <a:t>24</a:t>
            </a:fld>
            <a:endParaRPr lang="en-US"/>
          </a:p>
        </p:txBody>
      </p:sp>
      <p:sp>
        <p:nvSpPr>
          <p:cNvPr id="102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4"/>
            <a:ext cx="5485279" cy="1239693"/>
          </a:xfrm>
          <a:prstGeom prst="rect">
            <a:avLst/>
          </a:prstGeom>
          <a:noFill/>
          <a:ln cap="flat">
            <a:round/>
            <a:headEnd/>
            <a:tailEnd/>
          </a:ln>
        </p:spPr>
        <p:txBody>
          <a:bodyPr lIns="0" tIns="7124" rIns="0" bIns="0">
            <a:prstTxWarp prst="textNoShape">
              <a:avLst/>
            </a:prstTxWarp>
          </a:bodyPr>
          <a:lstStyle/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800" dirty="0">
                <a:latin typeface="Arial" pitchFamily="-107" charset="0"/>
                <a:ea typeface="IPAMincho" charset="0"/>
                <a:cs typeface="IPAMincho" charset="0"/>
              </a:rPr>
              <a:t>Evolution of the HIV epidemic from 1980 to 2015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pitchFamily="-107" charset="0"/>
              <a:ea typeface="IPAMincho" charset="0"/>
              <a:cs typeface="IPAMincho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r>
              <a:rPr lang="en-US" sz="800" dirty="0">
                <a:latin typeface="Arial" pitchFamily="-107" charset="0"/>
                <a:ea typeface="IPAMincho" charset="0"/>
                <a:cs typeface="IPAMincho" charset="0"/>
              </a:rPr>
              <a:t>Global estimates of new HIV infections (A), people living with HIV/AIDS (B), HIV/AIDS deaths (C), and proportion of people living with HIV receiving ART (D). Shaded areas show 95% uncertainty intervals. ART=antiretroviral therapy.</a:t>
            </a:r>
          </a:p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pitchFamily="-107" charset="0"/>
              <a:ea typeface="IPAMincho" charset="0"/>
              <a:cs typeface="IPAMincho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1800" dirty="0">
              <a:latin typeface="Arial" pitchFamily="-107" charset="0"/>
              <a:ea typeface="IPAMincho" charset="0"/>
              <a:cs typeface="IPAMincho" charset="0"/>
            </a:endParaRPr>
          </a:p>
          <a:p>
            <a:pPr marL="193749" indent="-192324">
              <a:lnSpc>
                <a:spcPct val="93000"/>
              </a:lnSpc>
              <a:spcBef>
                <a:spcPct val="0"/>
              </a:spcBef>
              <a:tabLst>
                <a:tab pos="649628" algn="l"/>
                <a:tab pos="1299256" algn="l"/>
                <a:tab pos="1948884" algn="l"/>
                <a:tab pos="2598511" algn="l"/>
                <a:tab pos="3248139" algn="l"/>
                <a:tab pos="3897767" algn="l"/>
                <a:tab pos="4547395" algn="l"/>
                <a:tab pos="5197023" algn="l"/>
              </a:tabLst>
            </a:pPr>
            <a:endParaRPr lang="en-US" sz="800" dirty="0">
              <a:latin typeface="Arial" pitchFamily="-107" charset="0"/>
              <a:ea typeface="IPAMincho" charset="0"/>
              <a:cs typeface="IPAMincho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E78A471-D789-41F3-8A64-F8CE717DD838}" type="slidenum">
              <a:rPr lang="en-GB"/>
              <a:pPr/>
              <a:t>33</a:t>
            </a:fld>
            <a:endParaRPr lang="en-GB"/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10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noFill/>
          <a:ln/>
        </p:spPr>
        <p:txBody>
          <a:bodyPr tIns="9279"/>
          <a:lstStyle/>
          <a:p>
            <a:pPr algn="just">
              <a:lnSpc>
                <a:spcPct val="93000"/>
              </a:lnSpc>
              <a:spcBef>
                <a:spcPct val="0"/>
              </a:spcBef>
              <a:tabLst>
                <a:tab pos="634643" algn="l"/>
                <a:tab pos="1269286" algn="l"/>
                <a:tab pos="1903929" algn="l"/>
                <a:tab pos="2538573" algn="l"/>
                <a:tab pos="3173216" algn="l"/>
                <a:tab pos="3807859" algn="l"/>
                <a:tab pos="4442502" algn="l"/>
                <a:tab pos="5077145" algn="l"/>
              </a:tabLst>
            </a:pPr>
            <a:r>
              <a:rPr/>
              <a:t>Composition of annually reported STIs in China in 1991, 2005 and 2008 (NCSTD: Epidemiologic Reports of Syphilis and Gonorrhea Case Reports in China [www.ncstdc.org]).</a:t>
            </a:r>
          </a:p>
          <a:p>
            <a:endParaRPr/>
          </a:p>
          <a:p>
            <a:r>
              <a:rPr lang="en-GB"/>
              <a:t>© IF THIS IMAGE HAS BEEN PROVIDED BY OR IS OWNED BY A THIRD PARTY, AS INDICATED IN THE CAPTION LINE, THEN FURTHER PERMISSION MAY BE NEEDED BEFORE ANY FURTHER USE. PLEASE CONTACT WILEY'S PERMISSIONS DEPARTMENT ON PERMISSIONS@WILEY.COM OR USE THE RIGHTSLINK SERVICE BY CLICKING ON THE 'REQUEST PERMISSION' LINK ACCOMPANYING THIS ARTICLE. WILEY OR AUTHOR OWNED IMAGES MAY BE USED FOR NON-COMMERCIAL PURPOSES, SUBJECT TO PROPER CITATION OF THE ARTICLE, AUTHOR, AND PUBLISHER.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Moses’ plagues- one could have been anthrax</a:t>
            </a:r>
            <a:r>
              <a:rPr lang="mr-IN" dirty="0" smtClean="0"/>
              <a:t>…</a:t>
            </a:r>
            <a:r>
              <a:rPr lang="en-US" dirty="0" smtClean="0"/>
              <a:t> lesions, etc.  </a:t>
            </a:r>
          </a:p>
          <a:p>
            <a:pPr eaLnBrk="1" hangingPunct="1"/>
            <a:r>
              <a:rPr lang="en-US" dirty="0" smtClean="0"/>
              <a:t>Y. </a:t>
            </a:r>
            <a:r>
              <a:rPr lang="en-US" dirty="0" err="1" smtClean="0"/>
              <a:t>pestis</a:t>
            </a:r>
            <a:r>
              <a:rPr lang="en-US" dirty="0" smtClean="0"/>
              <a:t>.  </a:t>
            </a:r>
            <a:r>
              <a:rPr lang="en-US" dirty="0" err="1" smtClean="0"/>
              <a:t>Plauge</a:t>
            </a:r>
            <a:r>
              <a:rPr lang="en-US" dirty="0" smtClean="0"/>
              <a:t> is transmitted normally through rat fleas</a:t>
            </a:r>
            <a:r>
              <a:rPr lang="mr-IN" dirty="0" smtClean="0"/>
              <a:t>…</a:t>
            </a:r>
            <a:r>
              <a:rPr lang="en-US" dirty="0" smtClean="0"/>
              <a:t> if you get normal plague and you breathe it circulates</a:t>
            </a:r>
            <a:r>
              <a:rPr lang="mr-IN" dirty="0" smtClean="0"/>
              <a:t>…</a:t>
            </a:r>
            <a:r>
              <a:rPr lang="en-US" dirty="0" smtClean="0"/>
              <a:t> also the </a:t>
            </a:r>
            <a:r>
              <a:rPr lang="en-US" dirty="0" err="1" smtClean="0"/>
              <a:t>bubonis</a:t>
            </a:r>
            <a:r>
              <a:rPr lang="mr-IN" dirty="0" smtClean="0"/>
              <a:t>…</a:t>
            </a:r>
            <a:r>
              <a:rPr lang="en-US" dirty="0" smtClean="0"/>
              <a:t> if you pop these the bacterium can</a:t>
            </a:r>
            <a:r>
              <a:rPr lang="en-US" baseline="0" dirty="0" smtClean="0"/>
              <a:t> spread. </a:t>
            </a:r>
          </a:p>
          <a:p>
            <a:pPr eaLnBrk="1" hangingPunct="1"/>
            <a:r>
              <a:rPr lang="en-US" baseline="0" dirty="0" smtClean="0"/>
              <a:t>Spread of syphilis to Europe</a:t>
            </a:r>
            <a:r>
              <a:rPr lang="mr-IN" baseline="0" dirty="0" smtClean="0"/>
              <a:t>…</a:t>
            </a:r>
            <a:r>
              <a:rPr lang="en-US" baseline="0" dirty="0" smtClean="0"/>
              <a:t> brought back from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 lot of stress being placed</a:t>
            </a:r>
            <a:r>
              <a:rPr lang="en-US" baseline="0" dirty="0" smtClean="0"/>
              <a:t> on ecosystems worldwide. 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Forests are being cut down that is forcing bats which transmit EBOLA into the cities and coming into contact more frequently.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FF12E-06FB-4E54-9AE7-96991C0B4F6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1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Dsitermper</a:t>
            </a:r>
            <a:r>
              <a:rPr lang="en-US" dirty="0" smtClean="0"/>
              <a:t>- virus</a:t>
            </a:r>
            <a:r>
              <a:rPr lang="en-US" baseline="0" dirty="0" smtClean="0"/>
              <a:t> found in dogs and tourists were spreading to pandas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FF12E-06FB-4E54-9AE7-96991C0B4F6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11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let your pigs </a:t>
            </a:r>
            <a:r>
              <a:rPr lang="en-US" smtClean="0"/>
              <a:t>kiss your </a:t>
            </a:r>
            <a:r>
              <a:rPr lang="en-US" dirty="0" smtClean="0"/>
              <a:t>chickens</a:t>
            </a:r>
            <a:r>
              <a:rPr lang="mr-IN" dirty="0" smtClean="0"/>
              <a:t>…</a:t>
            </a:r>
            <a:r>
              <a:rPr lang="en-US" dirty="0" smtClean="0"/>
              <a:t> flu virus.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FF12E-06FB-4E54-9AE7-96991C0B4F6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2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T. </a:t>
            </a:r>
            <a:r>
              <a:rPr lang="en-US" dirty="0" err="1" smtClean="0"/>
              <a:t>Pallidium</a:t>
            </a:r>
            <a:r>
              <a:rPr lang="en-US" dirty="0" smtClean="0"/>
              <a:t> is founded in Germany in 1905.  </a:t>
            </a:r>
            <a:r>
              <a:rPr lang="en-US" dirty="0" err="1" smtClean="0"/>
              <a:t>Salvarsan</a:t>
            </a:r>
            <a:r>
              <a:rPr lang="en-US" baseline="0" dirty="0" smtClean="0"/>
              <a:t> is an </a:t>
            </a:r>
            <a:r>
              <a:rPr lang="en-US" baseline="0" dirty="0" err="1" smtClean="0"/>
              <a:t>anrsentical</a:t>
            </a:r>
            <a:r>
              <a:rPr lang="en-US" baseline="0" dirty="0" smtClean="0"/>
              <a:t> compound discovered to treat syphilis. </a:t>
            </a:r>
          </a:p>
          <a:p>
            <a:pPr eaLnBrk="1" hangingPunct="1"/>
            <a:r>
              <a:rPr lang="en-US" baseline="0" dirty="0" smtClean="0"/>
              <a:t>Pasteur- rabies vaccines</a:t>
            </a:r>
          </a:p>
          <a:p>
            <a:pPr eaLnBrk="1" hangingPunct="1"/>
            <a:r>
              <a:rPr lang="en-US" baseline="0" dirty="0" smtClean="0"/>
              <a:t>Jenner- Cholera ?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>
                <a:ea typeface="ＭＳ Ｐゴシック" charset="0"/>
              </a:rPr>
              <a:t>We cannot isolate syphilis in vitro.  In the animals models you can infect rabbits but the rabbits don’t have the same </a:t>
            </a:r>
            <a:r>
              <a:rPr lang="en-US" dirty="0" err="1" smtClean="0">
                <a:ea typeface="ＭＳ Ｐゴシック" charset="0"/>
              </a:rPr>
              <a:t>symptomomlogy</a:t>
            </a:r>
            <a:r>
              <a:rPr lang="en-US" dirty="0" smtClean="0">
                <a:ea typeface="ＭＳ Ｐゴシック" charset="0"/>
              </a:rPr>
              <a:t>. </a:t>
            </a:r>
            <a:endParaRPr lang="en-US" dirty="0">
              <a:ea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Since 1967 we have only eradicated small pox.  We have also eradicated some in animals</a:t>
            </a:r>
            <a:r>
              <a:rPr lang="mr-IN" dirty="0" smtClean="0"/>
              <a:t>…</a:t>
            </a:r>
            <a:r>
              <a:rPr lang="en-US" dirty="0" smtClean="0"/>
              <a:t>. Look</a:t>
            </a:r>
            <a:r>
              <a:rPr lang="en-US" baseline="0" dirty="0" smtClean="0"/>
              <a:t> this up. </a:t>
            </a: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Carter foundation- eradication of guinea worm.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many countries they do not perform autopsies so we are not always recording the cause of death.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FF12E-06FB-4E54-9AE7-96991C0B4F6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3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 bacterium</a:t>
            </a:r>
          </a:p>
          <a:p>
            <a:r>
              <a:rPr lang="en-US" dirty="0" smtClean="0"/>
              <a:t>Malaria-</a:t>
            </a:r>
            <a:r>
              <a:rPr lang="en-US" baseline="0" dirty="0" smtClean="0"/>
              <a:t> parasitic protozoan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FF12E-06FB-4E54-9AE7-96991C0B4F6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01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T. Cruzi  -  Chagas’ Disease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Schistosoma spp. – Portal hypertension, liver disease, intestinal granulomatosis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Campylobacter jejuni – Guillain-Barre’ syndrome, reactive arthritis, Reiter syndrome.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Hanta virus – Hypertensive renal disease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HTLV II – T-cell lymphoma, Sjogren syndrome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Epstein-Barr – B-cell lymphoma, Burkitt lymphoma, hairy leukoplakia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BADCF7-ED33-44EB-8688-71BCE49EB64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Antimicrobials- </a:t>
            </a:r>
            <a:r>
              <a:rPr lang="en-US" dirty="0" err="1" smtClean="0"/>
              <a:t>antibacterials</a:t>
            </a:r>
            <a:r>
              <a:rPr lang="en-US" dirty="0" smtClean="0"/>
              <a:t>, antivirals, </a:t>
            </a:r>
            <a:r>
              <a:rPr lang="en-US" dirty="0" err="1" smtClean="0"/>
              <a:t>paracitics</a:t>
            </a:r>
            <a:r>
              <a:rPr lang="en-US" baseline="0" dirty="0" smtClean="0"/>
              <a:t> 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 w="9525" algn="ctr">
            <a:noFill/>
            <a:round/>
            <a:headEnd/>
            <a:tailEnd/>
          </a:ln>
          <a:effectLst>
            <a:outerShdw dist="44450" dir="16200000" algn="ctr" rotWithShape="0">
              <a:srgbClr val="808080">
                <a:alpha val="34999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T0" fmla="*/ 3038475 w 1914"/>
              <a:gd name="T1" fmla="*/ 14258 h 4329"/>
              <a:gd name="T2" fmla="*/ 3038475 w 1914"/>
              <a:gd name="T3" fmla="*/ 6858000 h 4329"/>
              <a:gd name="T4" fmla="*/ 323850 w 1914"/>
              <a:gd name="T5" fmla="*/ 6854832 h 4329"/>
              <a:gd name="T6" fmla="*/ 0 w 1914"/>
              <a:gd name="T7" fmla="*/ 0 h 4329"/>
              <a:gd name="T8" fmla="*/ 3038475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4"/>
              <a:gd name="T16" fmla="*/ 0 h 4329"/>
              <a:gd name="T17" fmla="*/ 1914 w 1914"/>
              <a:gd name="T18" fmla="*/ 4329 h 43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 w="9525" algn="ctr">
            <a:noFill/>
            <a:round/>
            <a:headEnd/>
            <a:tailEnd/>
          </a:ln>
          <a:effectLst>
            <a:outerShdw dist="50800" dir="10800000" algn="ctr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5D659-C5A6-4162-AB93-25F867BF6C7E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7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14EA16-D4F1-4B8E-B65B-BCBF545607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50E5AC-0D5C-4FF5-91DD-904F36CD9FCA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A5AE0-8D17-4262-9B2B-39656C8246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469FF5-6ABB-4A2C-8409-A8DB2891A11A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2AD0B-1185-4580-B24E-EBB8AE2108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481" y="1604329"/>
            <a:ext cx="8226720" cy="21933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481" y="3935934"/>
            <a:ext cx="8226720" cy="219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65E9B0-7DA8-466E-963D-86F25D5E43BA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68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88D7C-0676-466F-A9B2-6796592B10AD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6914B1-4363-4860-B378-DEEBB6E0B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 w="9525" algn="ctr">
            <a:noFill/>
            <a:round/>
            <a:headEnd/>
            <a:tailEnd/>
          </a:ln>
          <a:effectLst>
            <a:outerShdw dist="44450" dir="16200000" algn="ctr" rotWithShape="0">
              <a:srgbClr val="808080">
                <a:alpha val="34999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T0" fmla="*/ 3038475 w 1914"/>
              <a:gd name="T1" fmla="*/ 14258 h 4329"/>
              <a:gd name="T2" fmla="*/ 3038475 w 1914"/>
              <a:gd name="T3" fmla="*/ 6858000 h 4329"/>
              <a:gd name="T4" fmla="*/ 323850 w 1914"/>
              <a:gd name="T5" fmla="*/ 6854832 h 4329"/>
              <a:gd name="T6" fmla="*/ 0 w 1914"/>
              <a:gd name="T7" fmla="*/ 0 h 4329"/>
              <a:gd name="T8" fmla="*/ 3038475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4"/>
              <a:gd name="T16" fmla="*/ 0 h 4329"/>
              <a:gd name="T17" fmla="*/ 1914 w 1914"/>
              <a:gd name="T18" fmla="*/ 4329 h 43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 w="9525" algn="ctr">
            <a:noFill/>
            <a:round/>
            <a:headEnd/>
            <a:tailEnd/>
          </a:ln>
          <a:effectLst>
            <a:outerShdw dist="50800" dir="10800000" algn="ctr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164977-4B25-488B-8EA6-7442231170C7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A9F601-2793-4CBE-B009-F5058F322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9C83F-7D77-4052-9D27-367970986350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269513-79ED-4711-B874-6B53A72977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A9D5-3624-40CF-B990-EA48912B20B1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EC92A-7153-42F5-8996-BF7B222399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/>
          <a:lstStyle>
            <a:lvl1pPr algn="l">
              <a:defRPr sz="4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2A4B4-6529-4ED3-A762-921E6B8F8438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B0D4C-0E9C-4E23-84C6-B495A879BD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31C826-613A-498B-B784-FEC9E5AF4CEF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2B346B-5B70-4752-A355-FD9442DA7C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D9027B-4792-43CE-BF29-D2C7CFFE4CFF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575" y="6421438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7C5C11-E0E6-47F8-89C6-6075CEF651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972C2-D004-40EC-A062-13D5D2D43078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67F689-435B-48D3-9FAF-23EBD7AAEC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1388"/>
            <a:ext cx="9144000" cy="2112962"/>
          </a:xfrm>
          <a:custGeom>
            <a:avLst/>
            <a:gdLst>
              <a:gd name="T0" fmla="*/ 0 w 5760"/>
              <a:gd name="T1" fmla="*/ 1066 h 1331"/>
              <a:gd name="T2" fmla="*/ 0 w 5760"/>
              <a:gd name="T3" fmla="*/ 1331 h 1331"/>
              <a:gd name="T4" fmla="*/ 5760 w 5760"/>
              <a:gd name="T5" fmla="*/ 1331 h 1331"/>
              <a:gd name="T6" fmla="*/ 5760 w 5760"/>
              <a:gd name="T7" fmla="*/ 0 h 1331"/>
              <a:gd name="T8" fmla="*/ 0 w 5760"/>
              <a:gd name="T9" fmla="*/ 1066 h 13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0"/>
              <a:gd name="T16" fmla="*/ 0 h 1331"/>
              <a:gd name="T17" fmla="*/ 5760 w 5760"/>
              <a:gd name="T18" fmla="*/ 1331 h 13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rgbClr val="7C7C7C">
              <a:alpha val="45097"/>
            </a:srgbClr>
          </a:solidFill>
          <a:ln w="9525" algn="ctr">
            <a:noFill/>
            <a:round/>
            <a:headEnd/>
            <a:tailEnd/>
          </a:ln>
          <a:effectLst>
            <a:outerShdw dist="44450" dir="16200000" algn="ctr" rotWithShape="0">
              <a:srgbClr val="808080">
                <a:alpha val="34999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T0" fmla="*/ 1828800 w 1914"/>
              <a:gd name="T1" fmla="*/ 14258 h 4329"/>
              <a:gd name="T2" fmla="*/ 1828800 w 1914"/>
              <a:gd name="T3" fmla="*/ 6858000 h 4329"/>
              <a:gd name="T4" fmla="*/ 194919 w 1914"/>
              <a:gd name="T5" fmla="*/ 6854832 h 4329"/>
              <a:gd name="T6" fmla="*/ 0 w 1914"/>
              <a:gd name="T7" fmla="*/ 0 h 4329"/>
              <a:gd name="T8" fmla="*/ 1828800 w 1914"/>
              <a:gd name="T9" fmla="*/ 14258 h 432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4"/>
              <a:gd name="T16" fmla="*/ 0 h 4329"/>
              <a:gd name="T17" fmla="*/ 1914 w 1914"/>
              <a:gd name="T18" fmla="*/ 4329 h 432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rgbClr val="595959">
              <a:alpha val="39999"/>
            </a:srgbClr>
          </a:solidFill>
          <a:ln w="9525" algn="ctr">
            <a:noFill/>
            <a:round/>
            <a:headEnd/>
            <a:tailEnd/>
          </a:ln>
          <a:effectLst>
            <a:outerShdw dist="50800" dir="10800000" algn="ctr" rotWithShape="0">
              <a:srgbClr val="808080">
                <a:alpha val="45000"/>
              </a:srgb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5720" tIns="45720" rIns="4572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1438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B978EFE-EA27-496D-B959-4440C20214FB}" type="datetimeFigureOut">
              <a:rPr lang="en-US"/>
              <a:pPr>
                <a:defRPr/>
              </a:pPr>
              <a:t>8/27/17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1438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14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2B751F3-0E0B-4C71-98CA-962C89C219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09" r:id="rId2"/>
    <p:sldLayoutId id="2147483716" r:id="rId3"/>
    <p:sldLayoutId id="2147483710" r:id="rId4"/>
    <p:sldLayoutId id="2147483717" r:id="rId5"/>
    <p:sldLayoutId id="2147483711" r:id="rId6"/>
    <p:sldLayoutId id="2147483712" r:id="rId7"/>
    <p:sldLayoutId id="2147483718" r:id="rId8"/>
    <p:sldLayoutId id="2147483719" r:id="rId9"/>
    <p:sldLayoutId id="2147483713" r:id="rId10"/>
    <p:sldLayoutId id="2147483714" r:id="rId11"/>
    <p:sldLayoutId id="214748372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Franklin Gothic Book" pitchFamily="34" charset="0"/>
        </a:defRPr>
      </a:lvl9pPr>
    </p:titleStyle>
    <p:bodyStyle>
      <a:lvl1pPr marL="419100" indent="-3825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84" charset="2"/>
        <a:buChar char="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1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Wingdings 2" pitchFamily="84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4888" indent="-2555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Arial" charset="0"/>
        <a:buChar char="○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79525" indent="-236538" algn="l" rtl="0" eaLnBrk="0" fontAlgn="base" hangingPunct="0">
        <a:spcBef>
          <a:spcPct val="20000"/>
        </a:spcBef>
        <a:spcAft>
          <a:spcPct val="0"/>
        </a:spcAft>
        <a:buClr>
          <a:srgbClr val="8D89A4"/>
        </a:buClr>
        <a:buSzPct val="90000"/>
        <a:buFont typeface="Wingdings 2" pitchFamily="84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89075" indent="-182563" algn="l" rtl="0" eaLnBrk="0" fontAlgn="base" hangingPunct="0">
        <a:spcBef>
          <a:spcPct val="20000"/>
        </a:spcBef>
        <a:spcAft>
          <a:spcPct val="0"/>
        </a:spcAft>
        <a:buClr>
          <a:srgbClr val="748560"/>
        </a:buClr>
        <a:buSzPct val="100000"/>
        <a:buFont typeface="Arial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3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3" Type="http://schemas.microsoft.com/office/2007/relationships/hdphoto" Target="../media/hdphoto1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16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1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18.wdp"/><Relationship Id="rId5" Type="http://schemas.openxmlformats.org/officeDocument/2006/relationships/image" Target="../media/image23.jpeg"/><Relationship Id="rId6" Type="http://schemas.microsoft.com/office/2007/relationships/hdphoto" Target="../media/hdphoto19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microsoft.com/office/2007/relationships/hdphoto" Target="../media/hdphoto2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microsoft.com/office/2007/relationships/hdphoto" Target="../media/hdphoto2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microsoft.com/office/2007/relationships/hdphoto" Target="../media/hdphoto2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24.wdp"/><Relationship Id="rId5" Type="http://schemas.openxmlformats.org/officeDocument/2006/relationships/image" Target="../media/image29.png"/><Relationship Id="rId6" Type="http://schemas.openxmlformats.org/officeDocument/2006/relationships/hyperlink" Target="http://onlinelibrary.wiley.com/doi/10.1111/1471-0528.12999/full#bjo12999-fig-0002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25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26.wdp"/><Relationship Id="rId5" Type="http://schemas.openxmlformats.org/officeDocument/2006/relationships/image" Target="../media/image32.jpeg"/><Relationship Id="rId6" Type="http://schemas.microsoft.com/office/2007/relationships/hdphoto" Target="../media/hdphoto27.wdp"/><Relationship Id="rId7" Type="http://schemas.openxmlformats.org/officeDocument/2006/relationships/image" Target="../media/image33.jpeg"/><Relationship Id="rId8" Type="http://schemas.microsoft.com/office/2007/relationships/hdphoto" Target="../media/hdphoto28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microsoft.com/office/2007/relationships/hdphoto" Target="../media/hdphoto29.wdp"/><Relationship Id="rId5" Type="http://schemas.openxmlformats.org/officeDocument/2006/relationships/image" Target="../media/image35.jpeg"/><Relationship Id="rId6" Type="http://schemas.microsoft.com/office/2007/relationships/hdphoto" Target="../media/hdphoto30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31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microsoft.com/office/2007/relationships/hdphoto" Target="../media/hdphoto32.wdp"/><Relationship Id="rId5" Type="http://schemas.openxmlformats.org/officeDocument/2006/relationships/image" Target="../media/image39.jpeg"/><Relationship Id="rId6" Type="http://schemas.microsoft.com/office/2007/relationships/hdphoto" Target="../media/hdphoto3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40.jpeg"/><Relationship Id="rId5" Type="http://schemas.microsoft.com/office/2007/relationships/hdphoto" Target="../media/hdphoto34.wdp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3" Type="http://schemas.microsoft.com/office/2007/relationships/hdphoto" Target="../media/hdphoto35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3" Type="http://schemas.microsoft.com/office/2007/relationships/hdphoto" Target="../media/hdphoto36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37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3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46.jpeg"/><Relationship Id="rId5" Type="http://schemas.microsoft.com/office/2007/relationships/hdphoto" Target="../media/hdphoto4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3" Type="http://schemas.microsoft.com/office/2007/relationships/hdphoto" Target="../media/hdphoto4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49.jpeg"/><Relationship Id="rId5" Type="http://schemas.microsoft.com/office/2007/relationships/hdphoto" Target="../media/hdphoto43.wdp"/><Relationship Id="rId6" Type="http://schemas.openxmlformats.org/officeDocument/2006/relationships/image" Target="../media/image50.jpeg"/><Relationship Id="rId7" Type="http://schemas.microsoft.com/office/2007/relationships/hdphoto" Target="../media/hdphoto44.wdp"/><Relationship Id="rId8" Type="http://schemas.openxmlformats.org/officeDocument/2006/relationships/image" Target="../media/image51.jpeg"/><Relationship Id="rId9" Type="http://schemas.microsoft.com/office/2007/relationships/hdphoto" Target="../media/hdphoto45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eg"/><Relationship Id="rId3" Type="http://schemas.microsoft.com/office/2007/relationships/hdphoto" Target="../media/hdphoto46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eg"/><Relationship Id="rId3" Type="http://schemas.microsoft.com/office/2007/relationships/hdphoto" Target="../media/hdphoto47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microsoft.com/office/2007/relationships/hdphoto" Target="../media/hdphoto48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jpeg"/><Relationship Id="rId5" Type="http://schemas.microsoft.com/office/2007/relationships/hdphoto" Target="../media/hdphoto4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jpeg"/><Relationship Id="rId3" Type="http://schemas.microsoft.com/office/2007/relationships/hdphoto" Target="../media/hdphoto50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microsoft.com/office/2007/relationships/hdphoto" Target="../media/hdphoto51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microsoft.com/office/2007/relationships/hdphoto" Target="../media/hdphoto5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microsoft.com/office/2007/relationships/hdphoto" Target="../media/hdphoto6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microsoft.com/office/2007/relationships/hdphoto" Target="../media/hdphoto7.wdp"/><Relationship Id="rId5" Type="http://schemas.openxmlformats.org/officeDocument/2006/relationships/image" Target="../media/image8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3600"/>
            <a:ext cx="6553200" cy="11430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z="3600" i="1" dirty="0" smtClean="0"/>
              <a:t>  </a:t>
            </a:r>
            <a:r>
              <a:rPr sz="3200" i="1" dirty="0" smtClean="0">
                <a:solidFill>
                  <a:srgbClr val="00FFFF"/>
                </a:solidFill>
              </a:rPr>
              <a:t>Emerging and Re-Emerging</a:t>
            </a:r>
            <a:br>
              <a:rPr sz="3200" i="1" dirty="0" smtClean="0">
                <a:solidFill>
                  <a:srgbClr val="00FFFF"/>
                </a:solidFill>
              </a:rPr>
            </a:br>
            <a:r>
              <a:rPr sz="3200" i="1" dirty="0" smtClean="0">
                <a:solidFill>
                  <a:srgbClr val="00FFFF"/>
                </a:solidFill>
              </a:rPr>
              <a:t>   Infectious Diseases</a:t>
            </a:r>
            <a:r>
              <a:rPr lang="en-US" sz="3200" i="1" dirty="0" smtClean="0">
                <a:solidFill>
                  <a:srgbClr val="00FFFF"/>
                </a:solidFill>
              </a:rPr>
              <a:t> - An Overview</a:t>
            </a:r>
            <a:endParaRPr sz="3200" i="1" dirty="0">
              <a:solidFill>
                <a:srgbClr val="00FFFF"/>
              </a:solidFill>
            </a:endParaRPr>
          </a:p>
        </p:txBody>
      </p:sp>
      <p:sp>
        <p:nvSpPr>
          <p:cNvPr id="7171" name="Subtitle 2"/>
          <p:cNvSpPr>
            <a:spLocks noGrp="1"/>
          </p:cNvSpPr>
          <p:nvPr>
            <p:ph type="subTitle" idx="1"/>
          </p:nvPr>
        </p:nvSpPr>
        <p:spPr>
          <a:xfrm>
            <a:off x="1524000" y="762000"/>
            <a:ext cx="5946775" cy="1143000"/>
          </a:xfrm>
        </p:spPr>
        <p:txBody>
          <a:bodyPr>
            <a:normAutofit/>
          </a:bodyPr>
          <a:lstStyle/>
          <a:p>
            <a:pPr algn="ctr" eaLnBrk="1" hangingPunct="1">
              <a:lnSpc>
                <a:spcPct val="110000"/>
              </a:lnSpc>
              <a:defRPr/>
            </a:pPr>
            <a:r>
              <a:rPr lang="en-US" sz="3200" dirty="0" smtClean="0">
                <a:solidFill>
                  <a:srgbClr val="FF0000"/>
                </a:solidFill>
              </a:rPr>
              <a:t>EPID 751</a:t>
            </a:r>
          </a:p>
          <a:p>
            <a:pPr algn="ctr" eaLnBrk="1" hangingPunct="1">
              <a:defRPr/>
            </a:pPr>
            <a:r>
              <a:rPr lang="en-US" sz="2400" dirty="0" smtClean="0"/>
              <a:t> Lola V. Stamm, Ph.D</a:t>
            </a:r>
            <a:r>
              <a:rPr lang="en-US" sz="2400" dirty="0"/>
              <a:t>.</a:t>
            </a:r>
            <a:r>
              <a:rPr lang="en-US" sz="2400" dirty="0" smtClean="0"/>
              <a:t> </a:t>
            </a:r>
            <a:r>
              <a:rPr lang="en-US" dirty="0" smtClean="0"/>
              <a:t>    </a:t>
            </a:r>
          </a:p>
        </p:txBody>
      </p:sp>
      <p:pic>
        <p:nvPicPr>
          <p:cNvPr id="4" name="Picture 3" descr="Emma'sGerms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-1639" b="1639"/>
          <a:stretch>
            <a:fillRect/>
          </a:stretch>
        </p:blipFill>
        <p:spPr>
          <a:xfrm rot="5400000">
            <a:off x="3520440" y="2308597"/>
            <a:ext cx="2103120" cy="4496326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63500"/>
          </a:effectLst>
        </p:spPr>
      </p:pic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2514600" y="5715000"/>
            <a:ext cx="4495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“Germs” as drawn by Ms. Emma Hall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2" y="643467"/>
            <a:ext cx="1262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</a:t>
            </a:r>
          </a:p>
          <a:p>
            <a:r>
              <a:rPr lang="en-US" dirty="0" smtClean="0"/>
              <a:t>Fact sheet</a:t>
            </a:r>
          </a:p>
          <a:p>
            <a:r>
              <a:rPr lang="en-US" dirty="0" smtClean="0"/>
              <a:t>2017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865" t="3699" r="5060" b="3454"/>
          <a:stretch/>
        </p:blipFill>
        <p:spPr>
          <a:xfrm>
            <a:off x="1836671" y="650769"/>
            <a:ext cx="5520510" cy="5531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3400" y="703956"/>
            <a:ext cx="8153400" cy="600164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Global ID Killers</a:t>
            </a:r>
          </a:p>
          <a:p>
            <a:pPr algn="just"/>
            <a:endParaRPr lang="en-US" dirty="0" smtClean="0">
              <a:solidFill>
                <a:srgbClr val="666666"/>
              </a:solidFill>
              <a:latin typeface="Georgia"/>
              <a:ea typeface="Georgia"/>
              <a:cs typeface="Georgia"/>
            </a:endParaRPr>
          </a:p>
          <a:p>
            <a:pPr algn="just"/>
            <a:r>
              <a:rPr lang="en-US" dirty="0" smtClean="0">
                <a:solidFill>
                  <a:srgbClr val="00FFFF"/>
                </a:solidFill>
                <a:latin typeface="Georgia"/>
                <a:ea typeface="Georgia"/>
                <a:cs typeface="Georgia"/>
              </a:rPr>
              <a:t>A handful of  infectious diseases claim millions of lives worldwide each year: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lower respiratory tract infections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diarrheal diseases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HIV/AIDS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TB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, and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malaria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.  Together, they accounted for </a:t>
            </a:r>
            <a:r>
              <a:rPr lang="en-US" dirty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~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14% of deaths globally (2015).</a:t>
            </a:r>
          </a:p>
          <a:p>
            <a:pPr algn="just"/>
            <a:endParaRPr lang="en-US" dirty="0" smtClean="0">
              <a:solidFill>
                <a:srgbClr val="FFFFFF"/>
              </a:solidFill>
              <a:latin typeface="Georgia"/>
              <a:ea typeface="Georgia"/>
              <a:cs typeface="Georgia"/>
            </a:endParaRP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Some of these diseases have plagued humankind throughout history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, often </a:t>
            </a: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decimating populations with greater efficacy than wars. </a:t>
            </a:r>
          </a:p>
          <a:p>
            <a:pPr algn="just"/>
            <a:endParaRPr lang="en-US" dirty="0" smtClean="0">
              <a:solidFill>
                <a:srgbClr val="FFFFFF"/>
              </a:solidFill>
              <a:latin typeface="Georgia"/>
              <a:ea typeface="Georgia"/>
              <a:cs typeface="Georgia"/>
            </a:endParaRP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In an age of vaccines, antibiotics, and scientific progress, these diseases should </a:t>
            </a: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have been eliminated.  </a:t>
            </a:r>
            <a:r>
              <a:rPr lang="en-US" dirty="0" smtClean="0">
                <a:solidFill>
                  <a:srgbClr val="00FFFF"/>
                </a:solidFill>
                <a:latin typeface="Georgia"/>
                <a:ea typeface="Georgia"/>
                <a:cs typeface="Georgia"/>
              </a:rPr>
              <a:t>However, they continue to kill at an alarming rate, </a:t>
            </a:r>
          </a:p>
          <a:p>
            <a:pPr algn="just"/>
            <a:r>
              <a:rPr lang="en-US" dirty="0" smtClean="0">
                <a:solidFill>
                  <a:srgbClr val="00FFFF"/>
                </a:solidFill>
                <a:latin typeface="Georgia"/>
                <a:ea typeface="Georgia"/>
                <a:cs typeface="Georgia"/>
              </a:rPr>
              <a:t>particularly affecting children in the developing world. </a:t>
            </a:r>
          </a:p>
          <a:p>
            <a:pPr algn="just"/>
            <a:endParaRPr lang="en-US" dirty="0" smtClean="0">
              <a:solidFill>
                <a:srgbClr val="FFFFFF"/>
              </a:solidFill>
              <a:latin typeface="Georgia"/>
              <a:ea typeface="Georgia"/>
              <a:cs typeface="Georgia"/>
            </a:endParaRP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In low-income countries, the dominant causes of death are infectious diseases </a:t>
            </a: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and poor medical care before and after childbirth. </a:t>
            </a:r>
          </a:p>
          <a:p>
            <a:pPr algn="just"/>
            <a:endParaRPr lang="en-US" dirty="0" smtClean="0">
              <a:solidFill>
                <a:srgbClr val="FFFFFF"/>
              </a:solidFill>
              <a:latin typeface="Georgia"/>
              <a:ea typeface="Georgia"/>
              <a:cs typeface="Georgia"/>
            </a:endParaRP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In high-income countries, the leading causes of death are non-communicable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diseases</a:t>
            </a:r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 (e.g., heart disease, cancer, diabetes).  Infectious causes of mortality</a:t>
            </a:r>
          </a:p>
          <a:p>
            <a:pPr algn="just"/>
            <a:r>
              <a:rPr lang="en-US" dirty="0" smtClean="0">
                <a:solidFill>
                  <a:srgbClr val="FFFFFF"/>
                </a:solidFill>
                <a:latin typeface="Georgia"/>
                <a:ea typeface="Georgia"/>
                <a:cs typeface="Georgia"/>
              </a:rPr>
              <a:t>are much farther down the list.</a:t>
            </a:r>
          </a:p>
          <a:p>
            <a:pPr algn="just"/>
            <a:endParaRPr lang="en-US" dirty="0" smtClean="0">
              <a:solidFill>
                <a:srgbClr val="323232"/>
              </a:solidFill>
              <a:latin typeface="Georgia"/>
              <a:ea typeface="Georgia"/>
              <a:cs typeface="Georgia"/>
            </a:endParaRP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09600" y="685800"/>
            <a:ext cx="8153400" cy="1524000"/>
          </a:xfrm>
        </p:spPr>
        <p:txBody>
          <a:bodyPr/>
          <a:lstStyle/>
          <a:p>
            <a:pPr eaLnBrk="1" hangingPunct="1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       </a:t>
            </a:r>
            <a:r>
              <a:rPr lang="en-US" sz="2600" dirty="0" smtClean="0">
                <a:solidFill>
                  <a:srgbClr val="FF0000"/>
                </a:solidFill>
                <a:latin typeface="+mn-lt"/>
              </a:rPr>
              <a:t>Cancer</a:t>
            </a:r>
            <a:r>
              <a:rPr lang="en-US" sz="2800" dirty="0" smtClean="0">
                <a:solidFill>
                  <a:srgbClr val="0070C0"/>
                </a:solidFill>
              </a:rPr>
              <a:t>	</a:t>
            </a:r>
            <a:r>
              <a:rPr lang="en-US" sz="2800" dirty="0" smtClean="0"/>
              <a:t>		     </a:t>
            </a:r>
            <a:r>
              <a:rPr lang="en-US" sz="2600" dirty="0" smtClean="0">
                <a:solidFill>
                  <a:srgbClr val="FF0000"/>
                </a:solidFill>
                <a:latin typeface="+mn-lt"/>
              </a:rPr>
              <a:t>Chronic Disease</a:t>
            </a:r>
            <a:r>
              <a:rPr lang="en-US" sz="2600" dirty="0" smtClean="0">
                <a:latin typeface="+mn-lt"/>
              </a:rPr>
              <a:t/>
            </a:r>
            <a:br>
              <a:rPr lang="en-US" sz="2600" dirty="0" smtClean="0">
                <a:latin typeface="+mn-lt"/>
              </a:rPr>
            </a:br>
            <a:endParaRPr lang="en-US" sz="2600" dirty="0" smtClean="0">
              <a:latin typeface="+mn-lt"/>
            </a:endParaRP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4724400" y="1905000"/>
            <a:ext cx="4267200" cy="4724400"/>
          </a:xfrm>
        </p:spPr>
        <p:txBody>
          <a:bodyPr/>
          <a:lstStyle/>
          <a:p>
            <a:pPr eaLnBrk="1" hangingPunct="1">
              <a:buFont typeface="Wingdings 2" pitchFamily="84" charset="2"/>
              <a:buNone/>
              <a:defRPr/>
            </a:pPr>
            <a:r>
              <a:rPr lang="en-US" sz="2000" dirty="0" smtClean="0"/>
              <a:t>Arthritis</a:t>
            </a:r>
          </a:p>
          <a:p>
            <a:pPr marL="457200" eaLnBrk="1" hangingPunct="1">
              <a:buFont typeface="Wingdings 2" pitchFamily="84" charset="2"/>
              <a:buNone/>
              <a:defRPr/>
            </a:pPr>
            <a:r>
              <a:rPr lang="en-US" sz="2000" i="1" dirty="0" smtClean="0"/>
              <a:t>	B. </a:t>
            </a:r>
            <a:r>
              <a:rPr lang="en-US" sz="2000" i="1" dirty="0" err="1" smtClean="0"/>
              <a:t>burgdorferi</a:t>
            </a:r>
            <a:r>
              <a:rPr lang="en-US" sz="2000" i="1" dirty="0" smtClean="0"/>
              <a:t> </a:t>
            </a:r>
            <a:r>
              <a:rPr lang="en-US" sz="2000" i="1" dirty="0" smtClean="0">
                <a:solidFill>
                  <a:srgbClr val="FF0000"/>
                </a:solidFill>
              </a:rPr>
              <a:t>*</a:t>
            </a:r>
            <a:endParaRPr lang="en-US" sz="2000" i="1" dirty="0" smtClean="0"/>
          </a:p>
          <a:p>
            <a:pPr eaLnBrk="1" hangingPunct="1">
              <a:lnSpc>
                <a:spcPct val="150000"/>
              </a:lnSpc>
              <a:buFont typeface="Wingdings 2" pitchFamily="84" charset="2"/>
              <a:buNone/>
              <a:defRPr/>
            </a:pPr>
            <a:r>
              <a:rPr lang="en-US" sz="2000" dirty="0" smtClean="0"/>
              <a:t>Liver failure, liver disease</a:t>
            </a:r>
          </a:p>
          <a:p>
            <a:pPr marL="457200" indent="0" eaLnBrk="1" hangingPunct="1">
              <a:spcBef>
                <a:spcPts val="0"/>
              </a:spcBef>
              <a:buFont typeface="Wingdings 2" pitchFamily="84" charset="2"/>
              <a:buNone/>
              <a:defRPr/>
            </a:pPr>
            <a:r>
              <a:rPr lang="en-US" sz="2000" dirty="0" smtClean="0"/>
              <a:t>Hepatitis B or C virus 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 2" pitchFamily="84" charset="2"/>
              <a:buNone/>
              <a:defRPr/>
            </a:pPr>
            <a:r>
              <a:rPr lang="en-US" sz="2000" dirty="0" smtClean="0"/>
              <a:t>Hemolytic uremic syndrome</a:t>
            </a:r>
          </a:p>
          <a:p>
            <a:pPr marL="457200" eaLnBrk="1" hangingPunct="1">
              <a:spcBef>
                <a:spcPts val="50"/>
              </a:spcBef>
              <a:buFont typeface="Wingdings 2" pitchFamily="84" charset="2"/>
              <a:buNone/>
              <a:defRPr/>
            </a:pPr>
            <a:r>
              <a:rPr lang="en-US" sz="2000" dirty="0" smtClean="0"/>
              <a:t>	</a:t>
            </a:r>
            <a:r>
              <a:rPr lang="en-US" sz="2000" i="1" dirty="0" smtClean="0"/>
              <a:t>E. coli O157:H7 </a:t>
            </a:r>
            <a:r>
              <a:rPr lang="en-US" sz="2000" i="1" dirty="0" smtClean="0">
                <a:solidFill>
                  <a:srgbClr val="FF0000"/>
                </a:solidFill>
              </a:rPr>
              <a:t>*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 2" pitchFamily="84" charset="2"/>
              <a:buNone/>
              <a:defRPr/>
            </a:pPr>
            <a:r>
              <a:rPr lang="en-US" sz="2000" dirty="0" smtClean="0"/>
              <a:t>Peptic ulcer disease</a:t>
            </a:r>
          </a:p>
          <a:p>
            <a:pPr marL="457200" indent="0" eaLnBrk="1" hangingPunct="1">
              <a:spcBef>
                <a:spcPts val="0"/>
              </a:spcBef>
              <a:buFont typeface="Wingdings 2" pitchFamily="84" charset="2"/>
              <a:buNone/>
              <a:defRPr/>
            </a:pPr>
            <a:r>
              <a:rPr lang="en-US" sz="2000" i="1" dirty="0" smtClean="0"/>
              <a:t>H. pylori </a:t>
            </a:r>
            <a:r>
              <a:rPr lang="en-US" sz="2000" i="1" dirty="0" smtClean="0">
                <a:solidFill>
                  <a:srgbClr val="FF0000"/>
                </a:solidFill>
              </a:rPr>
              <a:t>*</a:t>
            </a:r>
            <a:endParaRPr lang="en-US" sz="2000" dirty="0" smtClean="0"/>
          </a:p>
          <a:p>
            <a:pPr eaLnBrk="1" hangingPunct="1">
              <a:lnSpc>
                <a:spcPct val="150000"/>
              </a:lnSpc>
              <a:buFont typeface="Wingdings 2" pitchFamily="84" charset="2"/>
              <a:buNone/>
              <a:defRPr/>
            </a:pPr>
            <a:r>
              <a:rPr lang="en-US" sz="2000" dirty="0" err="1" smtClean="0"/>
              <a:t>Sjogren</a:t>
            </a:r>
            <a:r>
              <a:rPr lang="en-US" sz="2000" dirty="0" smtClean="0"/>
              <a:t> syndrome</a:t>
            </a:r>
          </a:p>
          <a:p>
            <a:pPr marL="457200" eaLnBrk="1" hangingPunct="1">
              <a:spcBef>
                <a:spcPts val="0"/>
              </a:spcBef>
              <a:buFont typeface="Wingdings 2" pitchFamily="84" charset="2"/>
              <a:buNone/>
              <a:defRPr/>
            </a:pPr>
            <a:r>
              <a:rPr lang="en-US" sz="2000" dirty="0" smtClean="0"/>
              <a:t>	HTLV II 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 smtClean="0"/>
          </a:p>
          <a:p>
            <a:pPr eaLnBrk="1" hangingPunct="1">
              <a:buFont typeface="Wingdings 2" pitchFamily="84" charset="2"/>
              <a:buNone/>
              <a:defRPr/>
            </a:pPr>
            <a:endParaRPr lang="en-US" dirty="0" smtClean="0"/>
          </a:p>
          <a:p>
            <a:pPr eaLnBrk="1" hangingPunct="1">
              <a:buFont typeface="Wingdings 2" pitchFamily="84" charset="2"/>
              <a:buNone/>
              <a:defRPr/>
            </a:pPr>
            <a:endParaRPr lang="en-US" dirty="0" smtClean="0"/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1219200" y="2034838"/>
            <a:ext cx="3276600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Cervical cancer</a:t>
            </a:r>
          </a:p>
          <a:p>
            <a:pPr lvl="1"/>
            <a:r>
              <a:rPr lang="en-US" sz="2000" dirty="0" smtClean="0"/>
              <a:t>HPV 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r>
              <a:rPr lang="en-US" sz="2000" dirty="0"/>
              <a:t>Stomach cancer</a:t>
            </a:r>
          </a:p>
          <a:p>
            <a:pPr lvl="1">
              <a:buSzPct val="100000"/>
            </a:pPr>
            <a:r>
              <a:rPr lang="en-US" sz="2000" i="1" dirty="0"/>
              <a:t>Helicobacter </a:t>
            </a:r>
            <a:r>
              <a:rPr lang="en-US" sz="2000" i="1" dirty="0" smtClean="0"/>
              <a:t>pylori </a:t>
            </a:r>
            <a:r>
              <a:rPr lang="en-US" sz="2000" i="1" dirty="0" smtClean="0">
                <a:solidFill>
                  <a:srgbClr val="FF0000"/>
                </a:solidFill>
              </a:rPr>
              <a:t>*</a:t>
            </a:r>
            <a:endParaRPr lang="en-US" sz="2000" i="1" dirty="0"/>
          </a:p>
          <a:p>
            <a:pPr lvl="1">
              <a:lnSpc>
                <a:spcPct val="80000"/>
              </a:lnSpc>
              <a:buSzPct val="100000"/>
            </a:pPr>
            <a:endParaRPr lang="en-US" sz="2000" i="1" dirty="0"/>
          </a:p>
          <a:p>
            <a:pPr>
              <a:lnSpc>
                <a:spcPct val="80000"/>
              </a:lnSpc>
            </a:pPr>
            <a:r>
              <a:rPr lang="en-US" sz="2000" dirty="0"/>
              <a:t>Bladder cancer</a:t>
            </a:r>
          </a:p>
          <a:p>
            <a:pPr lvl="1"/>
            <a:r>
              <a:rPr lang="en-US" sz="2000" i="1" dirty="0" err="1" smtClean="0"/>
              <a:t>Schistosoma</a:t>
            </a:r>
            <a:r>
              <a:rPr lang="en-US" sz="2000" i="1" dirty="0" smtClean="0"/>
              <a:t> </a:t>
            </a:r>
            <a:endParaRPr lang="en-US" sz="2000" i="1" dirty="0"/>
          </a:p>
          <a:p>
            <a:pPr lvl="1">
              <a:lnSpc>
                <a:spcPct val="80000"/>
              </a:lnSpc>
            </a:pPr>
            <a:endParaRPr lang="en-US" sz="2000" i="1" dirty="0"/>
          </a:p>
          <a:p>
            <a:pPr>
              <a:lnSpc>
                <a:spcPct val="80000"/>
              </a:lnSpc>
            </a:pPr>
            <a:r>
              <a:rPr lang="en-US" sz="2000" dirty="0"/>
              <a:t>Liver cancer </a:t>
            </a:r>
          </a:p>
          <a:p>
            <a:pPr lvl="1"/>
            <a:r>
              <a:rPr lang="en-US" sz="2000" dirty="0"/>
              <a:t>Hepatitis B or C </a:t>
            </a:r>
            <a:r>
              <a:rPr lang="en-US" sz="2000" dirty="0" smtClean="0"/>
              <a:t>virus </a:t>
            </a:r>
            <a:r>
              <a:rPr lang="en-US" sz="2000" dirty="0" smtClean="0">
                <a:solidFill>
                  <a:srgbClr val="FF0000"/>
                </a:solidFill>
              </a:rPr>
              <a:t>*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Kaposi’s sarcoma </a:t>
            </a:r>
          </a:p>
          <a:p>
            <a:pPr lvl="1"/>
            <a:r>
              <a:rPr lang="en-US" sz="2000" i="1" dirty="0" err="1"/>
              <a:t>Herpesvirus</a:t>
            </a:r>
            <a:r>
              <a:rPr lang="en-US" sz="2000" dirty="0"/>
              <a:t>  </a:t>
            </a:r>
            <a:r>
              <a:rPr lang="en-US" sz="2000" dirty="0" smtClean="0"/>
              <a:t>8 </a:t>
            </a:r>
            <a:r>
              <a:rPr lang="en-US" sz="2000" dirty="0" smtClean="0">
                <a:solidFill>
                  <a:srgbClr val="FF0000"/>
                </a:solidFill>
              </a:rPr>
              <a:t>*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619780"/>
            <a:ext cx="7210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Association ID Agents with Other Conditions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96523" y="6360425"/>
            <a:ext cx="100432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000" dirty="0" smtClean="0">
                <a:solidFill>
                  <a:srgbClr val="FF0000"/>
                </a:solidFill>
              </a:rPr>
              <a:t>* = EID</a:t>
            </a:r>
            <a:endParaRPr lang="en-US" sz="2000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467600" cy="4419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latin typeface="+mn-lt"/>
              </a:rPr>
              <a:t>1967- </a:t>
            </a:r>
            <a:r>
              <a:rPr lang="en-US" sz="2400" dirty="0" smtClean="0">
                <a:solidFill>
                  <a:srgbClr val="00FFFF"/>
                </a:solidFill>
                <a:latin typeface="+mn-lt"/>
              </a:rPr>
              <a:t>Time to close the book on infectious diseases</a:t>
            </a: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3100" dirty="0" smtClean="0">
                <a:latin typeface="+mn-lt"/>
              </a:rPr>
              <a:t/>
            </a:r>
            <a:br>
              <a:rPr lang="en-US" sz="31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1999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 - “We stand on the brink of a global crisis in infectious diseases. No country can any longer afford to ignore this threat.”  Director-General, WHO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3200" dirty="0" smtClean="0">
                <a:solidFill>
                  <a:srgbClr val="FF0000"/>
                </a:solidFill>
              </a:rPr>
              <a:t/>
            </a:r>
            <a:br>
              <a:rPr lang="en-US" sz="3200" dirty="0" smtClean="0">
                <a:solidFill>
                  <a:srgbClr val="FF0000"/>
                </a:solidFill>
              </a:rPr>
            </a:b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762000" y="3200400"/>
            <a:ext cx="7467600" cy="3763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What happened?</a:t>
            </a:r>
          </a:p>
          <a:p>
            <a:pPr eaLnBrk="1" hangingPunct="1"/>
            <a:r>
              <a:rPr lang="en-US" sz="2400" dirty="0" smtClean="0"/>
              <a:t>Do we not have: </a:t>
            </a:r>
          </a:p>
          <a:p>
            <a:pPr lvl="1" eaLnBrk="1" hangingPunct="1"/>
            <a:r>
              <a:rPr lang="en-US" dirty="0" smtClean="0"/>
              <a:t> Antimicrobials?</a:t>
            </a:r>
          </a:p>
          <a:p>
            <a:pPr lvl="1" eaLnBrk="1" hangingPunct="1"/>
            <a:r>
              <a:rPr lang="en-US" dirty="0" smtClean="0"/>
              <a:t> Vaccines?</a:t>
            </a:r>
          </a:p>
          <a:p>
            <a:pPr lvl="1" eaLnBrk="1" hangingPunct="1"/>
            <a:r>
              <a:rPr lang="en-US" dirty="0" smtClean="0"/>
              <a:t> Technology?</a:t>
            </a:r>
          </a:p>
          <a:p>
            <a:pPr eaLnBrk="1" hangingPunct="1"/>
            <a:r>
              <a:rPr lang="en-US" sz="2400" dirty="0" smtClean="0"/>
              <a:t>What about public health measures?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467600" cy="914400"/>
          </a:xfrm>
        </p:spPr>
        <p:txBody>
          <a:bodyPr/>
          <a:lstStyle/>
          <a:p>
            <a:pPr eaLnBrk="1" hangingPunct="1"/>
            <a:r>
              <a:rPr lang="en-US" sz="3200" i="1" dirty="0" smtClean="0">
                <a:solidFill>
                  <a:schemeClr val="accent1"/>
                </a:solidFill>
              </a:rPr>
              <a:t>              </a:t>
            </a:r>
            <a:r>
              <a:rPr lang="en-US" sz="2400" i="1" dirty="0" smtClean="0">
                <a:solidFill>
                  <a:srgbClr val="FF0000"/>
                </a:solidFill>
                <a:latin typeface="+mn-lt"/>
              </a:rPr>
              <a:t>Emerging and Re-Emerging 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467600" cy="2743199"/>
          </a:xfrm>
        </p:spPr>
        <p:txBody>
          <a:bodyPr>
            <a:normAutofit fontScale="85000" lnSpcReduction="20000"/>
          </a:bodyPr>
          <a:lstStyle/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 smtClean="0"/>
              <a:t>Definition</a:t>
            </a:r>
            <a:r>
              <a:rPr lang="en-US" dirty="0" smtClean="0"/>
              <a:t>:</a:t>
            </a:r>
          </a:p>
          <a:p>
            <a:pPr marL="722376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/>
              <a:t>New, re-emerging or drug-resistant infection whose incidence in humans has increased within the past two decades or whose incidence threatens to increase in the near future   (</a:t>
            </a:r>
            <a:r>
              <a:rPr lang="en-US" sz="2000" dirty="0" smtClean="0">
                <a:solidFill>
                  <a:srgbClr val="00FFFF"/>
                </a:solidFill>
              </a:rPr>
              <a:t>IOM</a:t>
            </a:r>
            <a:r>
              <a:rPr lang="en-US" sz="2000" dirty="0" smtClean="0"/>
              <a:t>)</a:t>
            </a:r>
          </a:p>
          <a:p>
            <a:pPr marL="722376" lvl="1" indent="-274320" eaLnBrk="1" fontAlgn="auto" hangingPunct="1">
              <a:spcAft>
                <a:spcPts val="0"/>
              </a:spcAft>
              <a:buFont typeface="Wingdings 2"/>
              <a:buNone/>
              <a:defRPr/>
            </a:pPr>
            <a:endParaRPr lang="en-US" sz="2000" dirty="0" smtClean="0"/>
          </a:p>
          <a:p>
            <a:pPr marL="420624" indent="-384048" eaLnBrk="1" fontAlgn="auto" hangingPunct="1">
              <a:spcAft>
                <a:spcPts val="0"/>
              </a:spcAft>
              <a:buFont typeface="Wingdings 2"/>
              <a:buChar char=""/>
              <a:defRPr/>
            </a:pPr>
            <a:r>
              <a:rPr lang="en-US" sz="2800" dirty="0" smtClean="0"/>
              <a:t>Alternative Definition</a:t>
            </a:r>
            <a:r>
              <a:rPr lang="en-US" dirty="0" smtClean="0"/>
              <a:t>:</a:t>
            </a:r>
          </a:p>
          <a:p>
            <a:pPr marL="722376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i="1" dirty="0" smtClean="0">
                <a:solidFill>
                  <a:srgbClr val="FF0000"/>
                </a:solidFill>
              </a:rPr>
              <a:t>Emerging IDs</a:t>
            </a:r>
            <a:r>
              <a:rPr lang="en-US" sz="2000" dirty="0" smtClean="0"/>
              <a:t> are infections resulting from </a:t>
            </a:r>
            <a:r>
              <a:rPr lang="en-US" sz="2000" dirty="0" smtClean="0">
                <a:solidFill>
                  <a:srgbClr val="FF0000"/>
                </a:solidFill>
              </a:rPr>
              <a:t>new or newly recognized</a:t>
            </a:r>
            <a:r>
              <a:rPr lang="en-US" sz="2000" dirty="0" smtClean="0"/>
              <a:t> pathogens (ex. HIV/AIDs, SARS/MERS, Lyme disease, etc.).  </a:t>
            </a:r>
          </a:p>
          <a:p>
            <a:pPr marL="722376" lvl="1" indent="-274320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rgbClr val="FF0000"/>
                </a:solidFill>
              </a:rPr>
              <a:t>Re-emerging  IDs</a:t>
            </a:r>
            <a:r>
              <a:rPr lang="en-US" sz="2000" dirty="0" smtClean="0"/>
              <a:t> are infections due to </a:t>
            </a:r>
            <a:r>
              <a:rPr lang="en-US" sz="2000" dirty="0" smtClean="0">
                <a:solidFill>
                  <a:srgbClr val="FF0000"/>
                </a:solidFill>
              </a:rPr>
              <a:t>“classic” pathogens that </a:t>
            </a:r>
            <a:r>
              <a:rPr lang="en-US" sz="2000" dirty="0" smtClean="0"/>
              <a:t>have </a:t>
            </a:r>
            <a:r>
              <a:rPr lang="en-US" sz="2000" dirty="0" smtClean="0">
                <a:solidFill>
                  <a:srgbClr val="FF0000"/>
                </a:solidFill>
              </a:rPr>
              <a:t>resurged</a:t>
            </a:r>
            <a:r>
              <a:rPr lang="en-US" sz="2000" dirty="0" smtClean="0"/>
              <a:t> (tuberculosis, diphtheria, syphilis, cholera etc.)</a:t>
            </a:r>
          </a:p>
        </p:txBody>
      </p:sp>
      <p:pic>
        <p:nvPicPr>
          <p:cNvPr id="4" name="Picture 1" descr="EIDEvents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78" t="3043" r="50113"/>
          <a:stretch>
            <a:fillRect/>
          </a:stretch>
        </p:blipFill>
        <p:spPr bwMode="auto">
          <a:xfrm>
            <a:off x="3154680" y="4191000"/>
            <a:ext cx="2834640" cy="223335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19400" y="6400800"/>
            <a:ext cx="373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        Jones, K.E. et al. 2008. Nature 451: 993-993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eciesjump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588" t="5296" b="8735"/>
          <a:stretch>
            <a:fillRect/>
          </a:stretch>
        </p:blipFill>
        <p:spPr>
          <a:xfrm>
            <a:off x="1752600" y="2057400"/>
            <a:ext cx="5576380" cy="304800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219200" y="1371600"/>
            <a:ext cx="6781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Most Emerging Infectious Diseases are of Zoonotic Origin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0" y="5219700"/>
            <a:ext cx="85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43093" y="5181600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48400" y="518160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28800" y="55742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ZVD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5574268"/>
            <a:ext cx="80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NHP?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48400" y="5574268"/>
            <a:ext cx="50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467600" cy="1143000"/>
          </a:xfrm>
        </p:spPr>
        <p:txBody>
          <a:bodyPr/>
          <a:lstStyle/>
          <a:p>
            <a:pPr algn="ctr" eaLnBrk="1" hangingPunct="1"/>
            <a:r>
              <a:rPr lang="en-US" sz="2400" i="1" dirty="0" smtClean="0">
                <a:solidFill>
                  <a:srgbClr val="FF0000"/>
                </a:solidFill>
              </a:rPr>
              <a:t>Emerging &amp; Re-emerging IDs </a:t>
            </a:r>
            <a:r>
              <a:rPr lang="mr-IN" sz="2400" i="1" dirty="0" smtClean="0">
                <a:solidFill>
                  <a:srgbClr val="FF0000"/>
                </a:solidFill>
              </a:rPr>
              <a:t>–</a:t>
            </a:r>
            <a:r>
              <a:rPr lang="en-US" sz="2400" i="1" dirty="0" smtClean="0">
                <a:solidFill>
                  <a:srgbClr val="FF0000"/>
                </a:solidFill>
              </a:rPr>
              <a:t> Some examples</a:t>
            </a:r>
          </a:p>
        </p:txBody>
      </p:sp>
      <p:pic>
        <p:nvPicPr>
          <p:cNvPr id="14339" name="Content Placeholder 8" descr="nature02759-f1_2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990600" y="1524000"/>
            <a:ext cx="7239000" cy="4203700"/>
          </a:xfrm>
          <a:ln>
            <a:solidFill>
              <a:srgbClr val="FF0000"/>
            </a:solidFill>
          </a:ln>
        </p:spPr>
      </p:pic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990600" y="5867400"/>
            <a:ext cx="7467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 dirty="0" err="1"/>
              <a:t>Morens</a:t>
            </a:r>
            <a:r>
              <a:rPr lang="en-US" sz="1600" dirty="0"/>
              <a:t>, D.M. et al</a:t>
            </a:r>
            <a:r>
              <a:rPr lang="en-US" sz="1600" dirty="0" smtClean="0"/>
              <a:t>. Nature (2004) 430: 242-249.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77" t="3508" r="1915"/>
          <a:stretch/>
        </p:blipFill>
        <p:spPr>
          <a:xfrm>
            <a:off x="1385562" y="685800"/>
            <a:ext cx="6372877" cy="5257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311992" y="6031468"/>
            <a:ext cx="6612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 :  </a:t>
            </a:r>
            <a:r>
              <a:rPr lang="en-US" dirty="0" err="1" smtClean="0">
                <a:solidFill>
                  <a:srgbClr val="FF0000"/>
                </a:solidFill>
              </a:rPr>
              <a:t>Zika</a:t>
            </a:r>
            <a:r>
              <a:rPr lang="en-US" dirty="0" smtClean="0">
                <a:solidFill>
                  <a:srgbClr val="FF0000"/>
                </a:solidFill>
              </a:rPr>
              <a:t> virus disease was not even “on the radar” in 2014!!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0" y="152400"/>
            <a:ext cx="4784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Emerging &amp; Re-emerging Viral Diseases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0" y="6324600"/>
            <a:ext cx="371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FFFF"/>
                </a:solidFill>
              </a:rPr>
              <a:t>How quickly situations can change</a:t>
            </a:r>
            <a:endParaRPr lang="en-US" dirty="0">
              <a:solidFill>
                <a:srgbClr val="00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467600" cy="11430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Leading Causes of Death Due to IDs (2015)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+mn-lt"/>
              </a:rPr>
            </a:b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         </a:t>
            </a:r>
            <a:r>
              <a:rPr lang="en-US" sz="2400" dirty="0" smtClean="0">
                <a:solidFill>
                  <a:srgbClr val="00FFFF"/>
                </a:solidFill>
                <a:latin typeface="+mn-lt"/>
              </a:rPr>
              <a:t>(How many are due to EIDs/Re-EIDs?)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838200" y="1905000"/>
            <a:ext cx="5638800" cy="4038600"/>
          </a:xfrm>
        </p:spPr>
        <p:txBody>
          <a:bodyPr/>
          <a:lstStyle/>
          <a:p>
            <a:pPr marL="550863" indent="-514350" eaLnBrk="1" hangingPunct="1"/>
            <a:r>
              <a:rPr lang="en-US" sz="2800" dirty="0" smtClean="0">
                <a:solidFill>
                  <a:srgbClr val="FF0000"/>
                </a:solidFill>
              </a:rPr>
              <a:t>#1</a:t>
            </a:r>
            <a:r>
              <a:rPr lang="en-US" sz="2800" dirty="0" smtClean="0"/>
              <a:t> Lower respiratory infections</a:t>
            </a:r>
          </a:p>
          <a:p>
            <a:pPr marL="550863" indent="-514350" eaLnBrk="1" hangingPunct="1"/>
            <a:r>
              <a:rPr lang="en-US" sz="2800" dirty="0" smtClean="0">
                <a:solidFill>
                  <a:srgbClr val="FF0000"/>
                </a:solidFill>
              </a:rPr>
              <a:t>#2</a:t>
            </a:r>
            <a:r>
              <a:rPr lang="en-US" sz="2800" dirty="0" smtClean="0"/>
              <a:t> Diarrheal diseases</a:t>
            </a:r>
          </a:p>
          <a:p>
            <a:pPr marL="550863" indent="-514350" eaLnBrk="1" hangingPunct="1"/>
            <a:r>
              <a:rPr lang="en-US" sz="2800" dirty="0" smtClean="0">
                <a:solidFill>
                  <a:srgbClr val="FF0000"/>
                </a:solidFill>
              </a:rPr>
              <a:t>#2</a:t>
            </a:r>
            <a:r>
              <a:rPr lang="en-US" sz="2800" dirty="0" smtClean="0"/>
              <a:t> Tuberculosis</a:t>
            </a:r>
          </a:p>
          <a:p>
            <a:pPr marL="550863" indent="-514350" eaLnBrk="1" hangingPunct="1"/>
            <a:r>
              <a:rPr lang="en-US" sz="2800" dirty="0" smtClean="0">
                <a:solidFill>
                  <a:srgbClr val="FF0000"/>
                </a:solidFill>
              </a:rPr>
              <a:t>#3</a:t>
            </a:r>
            <a:r>
              <a:rPr lang="en-US" sz="2800" dirty="0" smtClean="0"/>
              <a:t> HIV/AIDS</a:t>
            </a:r>
          </a:p>
          <a:p>
            <a:pPr marL="1244600" lvl="2" indent="-514350" eaLnBrk="1" hangingPunct="1">
              <a:buFont typeface="Arial" charset="0"/>
              <a:buNone/>
            </a:pPr>
            <a:r>
              <a:rPr lang="en-US" sz="2800" dirty="0" smtClean="0"/>
              <a:t>   </a:t>
            </a:r>
            <a:r>
              <a:rPr lang="en-US" sz="2000" dirty="0" smtClean="0"/>
              <a:t>36 </a:t>
            </a:r>
            <a:r>
              <a:rPr lang="en-US" sz="2000" dirty="0"/>
              <a:t>b</a:t>
            </a:r>
            <a:r>
              <a:rPr lang="en-US" sz="2000" dirty="0" smtClean="0"/>
              <a:t>illion infected globally</a:t>
            </a:r>
          </a:p>
          <a:p>
            <a:pPr marL="550863" indent="-514350" eaLnBrk="1" hangingPunct="1"/>
            <a:r>
              <a:rPr lang="en-US" sz="2800" dirty="0" smtClean="0">
                <a:solidFill>
                  <a:srgbClr val="FF0000"/>
                </a:solidFill>
              </a:rPr>
              <a:t>#4</a:t>
            </a:r>
            <a:r>
              <a:rPr lang="en-US" sz="2800" dirty="0" smtClean="0"/>
              <a:t> Malaria</a:t>
            </a:r>
          </a:p>
          <a:p>
            <a:pPr marL="36513" indent="0" eaLnBrk="1" hangingPunct="1">
              <a:buNone/>
            </a:pPr>
            <a:r>
              <a:rPr lang="en-US" sz="1600" dirty="0" smtClean="0"/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596" t="3945" r="4368" b="4442"/>
          <a:stretch/>
        </p:blipFill>
        <p:spPr>
          <a:xfrm>
            <a:off x="5638800" y="2776642"/>
            <a:ext cx="2844153" cy="286215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671940" y="5777982"/>
            <a:ext cx="2429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Fauci</a:t>
            </a:r>
            <a:r>
              <a:rPr lang="en-US" sz="1400" dirty="0" smtClean="0"/>
              <a:t> &amp; </a:t>
            </a:r>
            <a:r>
              <a:rPr lang="en-US" sz="1400" dirty="0" err="1" smtClean="0"/>
              <a:t>Morens</a:t>
            </a:r>
            <a:r>
              <a:rPr lang="en-US" sz="1400" dirty="0" smtClean="0"/>
              <a:t> 2012 NEJM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626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7467600" cy="914400"/>
          </a:xfrm>
        </p:spPr>
        <p:txBody>
          <a:bodyPr/>
          <a:lstStyle/>
          <a:p>
            <a:pPr algn="ctr" eaLnBrk="1" hangingPunct="1"/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HIV/AIDS – Emerging ID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7467600" cy="4648200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leading cause of death worldwide among </a:t>
            </a:r>
          </a:p>
          <a:p>
            <a:pPr eaLnBrk="1" hangingPunct="1">
              <a:buNone/>
            </a:pPr>
            <a:r>
              <a:rPr lang="en-US" sz="2400" dirty="0" smtClean="0"/>
              <a:t>	adults (age 15-49)</a:t>
            </a:r>
          </a:p>
          <a:p>
            <a:pPr eaLnBrk="1" hangingPunct="1"/>
            <a:r>
              <a:rPr lang="en-US" sz="2400" dirty="0" smtClean="0"/>
              <a:t>~ 70 million infected; ~35 million deaths</a:t>
            </a:r>
          </a:p>
          <a:p>
            <a:pPr eaLnBrk="1" hangingPunct="1"/>
            <a:r>
              <a:rPr lang="en-US" sz="2400" dirty="0" smtClean="0"/>
              <a:t>~ 70% infections in sub-Saharan Africa</a:t>
            </a:r>
          </a:p>
          <a:p>
            <a:pPr eaLnBrk="1" hangingPunct="1"/>
            <a:r>
              <a:rPr lang="en-US" sz="2400" dirty="0" smtClean="0"/>
              <a:t>The number of HIV/AIDs orphans worldwide reached ~17 million in 2016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	        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	              Any good news??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>
          <a:xfrm>
            <a:off x="685800" y="1371600"/>
            <a:ext cx="7162800" cy="12954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    </a:t>
            </a:r>
            <a:r>
              <a:rPr lang="en-US" sz="2400" dirty="0" smtClean="0">
                <a:latin typeface="+mn-lt"/>
              </a:rPr>
              <a:t>A Historical Perspective- Some Past Scourges 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0" y="2408237"/>
            <a:ext cx="91440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Biblical Plagues &amp; Pestilence  - </a:t>
            </a:r>
            <a:r>
              <a:rPr lang="en-US" sz="2400" dirty="0" smtClean="0">
                <a:solidFill>
                  <a:srgbClr val="FF0000"/>
                </a:solidFill>
              </a:rPr>
              <a:t>Anthrax</a:t>
            </a:r>
            <a:r>
              <a:rPr lang="en-US" sz="2400" dirty="0" smtClean="0"/>
              <a:t>?</a:t>
            </a:r>
          </a:p>
          <a:p>
            <a:pPr eaLnBrk="1" hangingPunct="1"/>
            <a:r>
              <a:rPr lang="en-US" sz="2400" dirty="0" smtClean="0"/>
              <a:t>Plague of Athens - 430-426 B.C.E. - </a:t>
            </a:r>
            <a:r>
              <a:rPr lang="en-US" sz="2400" dirty="0" smtClean="0">
                <a:solidFill>
                  <a:srgbClr val="FF0000"/>
                </a:solidFill>
              </a:rPr>
              <a:t>Ebola</a:t>
            </a:r>
            <a:r>
              <a:rPr lang="en-US" sz="2400" dirty="0" smtClean="0"/>
              <a:t>?</a:t>
            </a:r>
          </a:p>
          <a:p>
            <a:pPr eaLnBrk="1" hangingPunct="1"/>
            <a:r>
              <a:rPr lang="en-US" sz="2400" dirty="0" smtClean="0"/>
              <a:t>Black Death (</a:t>
            </a:r>
            <a:r>
              <a:rPr lang="en-US" sz="2400" dirty="0" err="1" smtClean="0"/>
              <a:t>Plauge</a:t>
            </a:r>
            <a:r>
              <a:rPr lang="en-US" sz="2400" dirty="0" smtClean="0"/>
              <a:t> of bacterium) - 1347-1350 A.D. – </a:t>
            </a:r>
            <a:r>
              <a:rPr lang="en-US" sz="2400" i="1" dirty="0" smtClean="0">
                <a:solidFill>
                  <a:srgbClr val="FF0000"/>
                </a:solidFill>
              </a:rPr>
              <a:t>Y. </a:t>
            </a:r>
            <a:r>
              <a:rPr lang="en-US" sz="2400" i="1" dirty="0" err="1" smtClean="0">
                <a:solidFill>
                  <a:srgbClr val="FF0000"/>
                </a:solidFill>
              </a:rPr>
              <a:t>pestis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pPr eaLnBrk="1" hangingPunct="1"/>
            <a:r>
              <a:rPr lang="en-US" sz="2400" dirty="0" smtClean="0"/>
              <a:t>Age of Discovery- Old &amp; New Worlds Collide </a:t>
            </a:r>
          </a:p>
          <a:p>
            <a:pPr lvl="1" eaLnBrk="1" hangingPunct="1"/>
            <a:r>
              <a:rPr lang="en-US" sz="2400" dirty="0" smtClean="0">
                <a:solidFill>
                  <a:srgbClr val="FF0000"/>
                </a:solidFill>
              </a:rPr>
              <a:t>Syphilis</a:t>
            </a:r>
            <a:r>
              <a:rPr lang="en-US" sz="2400" dirty="0" smtClean="0"/>
              <a:t> - Europe, Asia, Africa (1494-1499)</a:t>
            </a:r>
          </a:p>
          <a:p>
            <a:pPr lvl="1" eaLnBrk="1" hangingPunct="1"/>
            <a:r>
              <a:rPr lang="en-US" sz="2400" dirty="0" smtClean="0">
                <a:solidFill>
                  <a:srgbClr val="FF0000"/>
                </a:solidFill>
              </a:rPr>
              <a:t>Smallpox</a:t>
            </a:r>
            <a:r>
              <a:rPr lang="en-US" sz="2400" dirty="0" smtClean="0"/>
              <a:t>- Aztec &amp; Incan Empires (1520s-1530s)</a:t>
            </a:r>
          </a:p>
          <a:p>
            <a:pPr lvl="1" eaLnBrk="1" hangingPunct="1"/>
            <a:r>
              <a:rPr lang="en-US" sz="2400" dirty="0" smtClean="0">
                <a:solidFill>
                  <a:srgbClr val="FF0000"/>
                </a:solidFill>
              </a:rPr>
              <a:t>Measles</a:t>
            </a:r>
            <a:r>
              <a:rPr lang="en-US" sz="2400" dirty="0" smtClean="0"/>
              <a:t> - Fiji (1875)</a:t>
            </a:r>
          </a:p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Influenza</a:t>
            </a:r>
            <a:r>
              <a:rPr lang="en-US" sz="2400" dirty="0" smtClean="0"/>
              <a:t> - 1918 Pandemic (</a:t>
            </a:r>
            <a:r>
              <a:rPr lang="en-US" sz="2400" dirty="0" smtClean="0">
                <a:solidFill>
                  <a:srgbClr val="00FFFF"/>
                </a:solidFill>
              </a:rPr>
              <a:t>What is a pandemic</a:t>
            </a:r>
            <a:r>
              <a:rPr lang="en-US" sz="2400" dirty="0" smtClean="0"/>
              <a:t>?)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400" y="1000780"/>
            <a:ext cx="44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</a:t>
            </a:r>
            <a:r>
              <a:rPr lang="en-US" sz="2800" dirty="0" smtClean="0">
                <a:solidFill>
                  <a:srgbClr val="FF0000"/>
                </a:solidFill>
              </a:rPr>
              <a:t>Humans versus Microbes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 descr="innate Immunity.jpe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96" r="33093" b="76725"/>
          <a:stretch/>
        </p:blipFill>
        <p:spPr>
          <a:xfrm>
            <a:off x="630463" y="492698"/>
            <a:ext cx="831481" cy="1107502"/>
          </a:xfrm>
          <a:prstGeom prst="rect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>
          <a:xfrm>
            <a:off x="838200" y="685800"/>
            <a:ext cx="7467600" cy="914400"/>
          </a:xfrm>
        </p:spPr>
        <p:txBody>
          <a:bodyPr/>
          <a:lstStyle/>
          <a:p>
            <a:pPr algn="ctr" eaLnBrk="1" hangingPunct="1"/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Thirty-seven Years of HIV/AIDS</a:t>
            </a:r>
          </a:p>
        </p:txBody>
      </p:sp>
      <p:pic>
        <p:nvPicPr>
          <p:cNvPr id="1741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19200" y="1752600"/>
            <a:ext cx="6705600" cy="2819400"/>
          </a:xfr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219200" y="4953000"/>
            <a:ext cx="6920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Virus identified; route(s) of transmission &amp; means to prevent</a:t>
            </a:r>
          </a:p>
          <a:p>
            <a:r>
              <a:rPr lang="en-US" dirty="0" smtClean="0"/>
              <a:t>infection established; diagnostic tests developed; anti-retroviral </a:t>
            </a:r>
          </a:p>
          <a:p>
            <a:r>
              <a:rPr lang="en-US" dirty="0" smtClean="0"/>
              <a:t>combination therapy initiated (treatment = prevention); non-</a:t>
            </a:r>
          </a:p>
          <a:p>
            <a:r>
              <a:rPr lang="en-US" dirty="0" smtClean="0"/>
              <a:t>invasive, rapid self-test FDA approved; vaccine research on-going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819400" y="5529264"/>
            <a:ext cx="34939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457200"/>
            <a:r>
              <a:rPr lang="en-US" sz="2000" b="1" dirty="0">
                <a:solidFill>
                  <a:srgbClr val="FF0000"/>
                </a:solidFill>
                <a:ea typeface="MS PGothic" charset="0"/>
                <a:cs typeface="Arial Bold" charset="0"/>
              </a:rPr>
              <a:t>Total: </a:t>
            </a:r>
            <a:r>
              <a:rPr lang="en-US" sz="2000" b="1" dirty="0" smtClean="0">
                <a:solidFill>
                  <a:srgbClr val="FF0000"/>
                </a:solidFill>
                <a:ea typeface="MS PGothic" charset="0"/>
                <a:cs typeface="Arial Bold" charset="0"/>
              </a:rPr>
              <a:t>~37 million</a:t>
            </a:r>
            <a:endParaRPr lang="en-US" sz="2000" dirty="0">
              <a:solidFill>
                <a:srgbClr val="7F7F7F"/>
              </a:solidFill>
              <a:ea typeface="MS PGothic" charset="0"/>
              <a:cs typeface="Arial Bold" charset="0"/>
            </a:endParaRPr>
          </a:p>
        </p:txBody>
      </p:sp>
      <p:sp>
        <p:nvSpPr>
          <p:cNvPr id="8195" name="Freeform 3"/>
          <p:cNvSpPr>
            <a:spLocks/>
          </p:cNvSpPr>
          <p:nvPr/>
        </p:nvSpPr>
        <p:spPr bwMode="auto">
          <a:xfrm>
            <a:off x="987778" y="1736725"/>
            <a:ext cx="6969478" cy="3587750"/>
          </a:xfrm>
          <a:custGeom>
            <a:avLst/>
            <a:gdLst>
              <a:gd name="T0" fmla="*/ 2147483647 w 4939"/>
              <a:gd name="T1" fmla="*/ 2147483647 h 2260"/>
              <a:gd name="T2" fmla="*/ 2147483647 w 4939"/>
              <a:gd name="T3" fmla="*/ 2147483647 h 2260"/>
              <a:gd name="T4" fmla="*/ 2147483647 w 4939"/>
              <a:gd name="T5" fmla="*/ 2147483647 h 2260"/>
              <a:gd name="T6" fmla="*/ 2147483647 w 4939"/>
              <a:gd name="T7" fmla="*/ 2147483647 h 2260"/>
              <a:gd name="T8" fmla="*/ 2147483647 w 4939"/>
              <a:gd name="T9" fmla="*/ 2147483647 h 2260"/>
              <a:gd name="T10" fmla="*/ 2147483647 w 4939"/>
              <a:gd name="T11" fmla="*/ 2147483647 h 2260"/>
              <a:gd name="T12" fmla="*/ 2147483647 w 4939"/>
              <a:gd name="T13" fmla="*/ 2147483647 h 2260"/>
              <a:gd name="T14" fmla="*/ 2147483647 w 4939"/>
              <a:gd name="T15" fmla="*/ 2147483647 h 2260"/>
              <a:gd name="T16" fmla="*/ 2147483647 w 4939"/>
              <a:gd name="T17" fmla="*/ 2147483647 h 2260"/>
              <a:gd name="T18" fmla="*/ 2147483647 w 4939"/>
              <a:gd name="T19" fmla="*/ 2147483647 h 2260"/>
              <a:gd name="T20" fmla="*/ 0 w 4939"/>
              <a:gd name="T21" fmla="*/ 2147483647 h 2260"/>
              <a:gd name="T22" fmla="*/ 2147483647 w 4939"/>
              <a:gd name="T23" fmla="*/ 2147483647 h 2260"/>
              <a:gd name="T24" fmla="*/ 2147483647 w 4939"/>
              <a:gd name="T25" fmla="*/ 2147483647 h 2260"/>
              <a:gd name="T26" fmla="*/ 2147483647 w 4939"/>
              <a:gd name="T27" fmla="*/ 2147483647 h 2260"/>
              <a:gd name="T28" fmla="*/ 2147483647 w 4939"/>
              <a:gd name="T29" fmla="*/ 2147483647 h 2260"/>
              <a:gd name="T30" fmla="*/ 2147483647 w 4939"/>
              <a:gd name="T31" fmla="*/ 2147483647 h 2260"/>
              <a:gd name="T32" fmla="*/ 2147483647 w 4939"/>
              <a:gd name="T33" fmla="*/ 2147483647 h 2260"/>
              <a:gd name="T34" fmla="*/ 2147483647 w 4939"/>
              <a:gd name="T35" fmla="*/ 2147483647 h 2260"/>
              <a:gd name="T36" fmla="*/ 2147483647 w 4939"/>
              <a:gd name="T37" fmla="*/ 2147483647 h 2260"/>
              <a:gd name="T38" fmla="*/ 2147483647 w 4939"/>
              <a:gd name="T39" fmla="*/ 2147483647 h 2260"/>
              <a:gd name="T40" fmla="*/ 2147483647 w 4939"/>
              <a:gd name="T41" fmla="*/ 2147483647 h 2260"/>
              <a:gd name="T42" fmla="*/ 2147483647 w 4939"/>
              <a:gd name="T43" fmla="*/ 0 h 2260"/>
              <a:gd name="T44" fmla="*/ 2147483647 w 4939"/>
              <a:gd name="T45" fmla="*/ 2147483647 h 2260"/>
              <a:gd name="T46" fmla="*/ 2147483647 w 4939"/>
              <a:gd name="T47" fmla="*/ 2147483647 h 2260"/>
              <a:gd name="T48" fmla="*/ 2147483647 w 4939"/>
              <a:gd name="T49" fmla="*/ 2147483647 h 2260"/>
              <a:gd name="T50" fmla="*/ 2147483647 w 4939"/>
              <a:gd name="T51" fmla="*/ 2147483647 h 2260"/>
              <a:gd name="T52" fmla="*/ 2147483647 w 4939"/>
              <a:gd name="T53" fmla="*/ 2147483647 h 2260"/>
              <a:gd name="T54" fmla="*/ 2147483647 w 4939"/>
              <a:gd name="T55" fmla="*/ 2147483647 h 2260"/>
              <a:gd name="T56" fmla="*/ 2147483647 w 4939"/>
              <a:gd name="T57" fmla="*/ 2147483647 h 2260"/>
              <a:gd name="T58" fmla="*/ 2147483647 w 4939"/>
              <a:gd name="T59" fmla="*/ 2147483647 h 2260"/>
              <a:gd name="T60" fmla="*/ 2147483647 w 4939"/>
              <a:gd name="T61" fmla="*/ 2147483647 h 2260"/>
              <a:gd name="T62" fmla="*/ 2147483647 w 4939"/>
              <a:gd name="T63" fmla="*/ 2147483647 h 2260"/>
              <a:gd name="T64" fmla="*/ 2147483647 w 4939"/>
              <a:gd name="T65" fmla="*/ 2147483647 h 2260"/>
              <a:gd name="T66" fmla="*/ 2147483647 w 4939"/>
              <a:gd name="T67" fmla="*/ 2147483647 h 2260"/>
              <a:gd name="T68" fmla="*/ 2147483647 w 4939"/>
              <a:gd name="T69" fmla="*/ 2147483647 h 2260"/>
              <a:gd name="T70" fmla="*/ 2147483647 w 4939"/>
              <a:gd name="T71" fmla="*/ 2147483647 h 2260"/>
              <a:gd name="T72" fmla="*/ 2147483647 w 4939"/>
              <a:gd name="T73" fmla="*/ 2147483647 h 2260"/>
              <a:gd name="T74" fmla="*/ 2147483647 w 4939"/>
              <a:gd name="T75" fmla="*/ 2147483647 h 2260"/>
              <a:gd name="T76" fmla="*/ 2147483647 w 4939"/>
              <a:gd name="T77" fmla="*/ 2147483647 h 2260"/>
              <a:gd name="T78" fmla="*/ 2147483647 w 4939"/>
              <a:gd name="T79" fmla="*/ 2147483647 h 2260"/>
              <a:gd name="T80" fmla="*/ 2147483647 w 4939"/>
              <a:gd name="T81" fmla="*/ 2147483647 h 2260"/>
              <a:gd name="T82" fmla="*/ 2147483647 w 4939"/>
              <a:gd name="T83" fmla="*/ 2147483647 h 2260"/>
              <a:gd name="T84" fmla="*/ 2147483647 w 4939"/>
              <a:gd name="T85" fmla="*/ 2147483647 h 226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939"/>
              <a:gd name="T130" fmla="*/ 0 h 2260"/>
              <a:gd name="T131" fmla="*/ 4939 w 4939"/>
              <a:gd name="T132" fmla="*/ 2260 h 226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939" h="2260">
                <a:moveTo>
                  <a:pt x="1441" y="2260"/>
                </a:moveTo>
                <a:lnTo>
                  <a:pt x="1351" y="2237"/>
                </a:lnTo>
                <a:lnTo>
                  <a:pt x="1264" y="2213"/>
                </a:lnTo>
                <a:lnTo>
                  <a:pt x="1181" y="2186"/>
                </a:lnTo>
                <a:lnTo>
                  <a:pt x="1100" y="2160"/>
                </a:lnTo>
                <a:lnTo>
                  <a:pt x="1020" y="2133"/>
                </a:lnTo>
                <a:lnTo>
                  <a:pt x="946" y="2105"/>
                </a:lnTo>
                <a:lnTo>
                  <a:pt x="874" y="2075"/>
                </a:lnTo>
                <a:lnTo>
                  <a:pt x="803" y="2045"/>
                </a:lnTo>
                <a:lnTo>
                  <a:pt x="736" y="2015"/>
                </a:lnTo>
                <a:lnTo>
                  <a:pt x="673" y="1983"/>
                </a:lnTo>
                <a:lnTo>
                  <a:pt x="612" y="1951"/>
                </a:lnTo>
                <a:lnTo>
                  <a:pt x="554" y="1917"/>
                </a:lnTo>
                <a:lnTo>
                  <a:pt x="499" y="1884"/>
                </a:lnTo>
                <a:lnTo>
                  <a:pt x="446" y="1850"/>
                </a:lnTo>
                <a:lnTo>
                  <a:pt x="397" y="1815"/>
                </a:lnTo>
                <a:lnTo>
                  <a:pt x="351" y="1780"/>
                </a:lnTo>
                <a:lnTo>
                  <a:pt x="307" y="1744"/>
                </a:lnTo>
                <a:lnTo>
                  <a:pt x="266" y="1709"/>
                </a:lnTo>
                <a:lnTo>
                  <a:pt x="229" y="1672"/>
                </a:lnTo>
                <a:lnTo>
                  <a:pt x="194" y="1635"/>
                </a:lnTo>
                <a:lnTo>
                  <a:pt x="162" y="1596"/>
                </a:lnTo>
                <a:lnTo>
                  <a:pt x="134" y="1559"/>
                </a:lnTo>
                <a:lnTo>
                  <a:pt x="107" y="1520"/>
                </a:lnTo>
                <a:lnTo>
                  <a:pt x="84" y="1481"/>
                </a:lnTo>
                <a:lnTo>
                  <a:pt x="63" y="1442"/>
                </a:lnTo>
                <a:lnTo>
                  <a:pt x="46" y="1401"/>
                </a:lnTo>
                <a:lnTo>
                  <a:pt x="31" y="1363"/>
                </a:lnTo>
                <a:lnTo>
                  <a:pt x="19" y="1322"/>
                </a:lnTo>
                <a:lnTo>
                  <a:pt x="10" y="1283"/>
                </a:lnTo>
                <a:lnTo>
                  <a:pt x="3" y="1242"/>
                </a:lnTo>
                <a:lnTo>
                  <a:pt x="0" y="1202"/>
                </a:lnTo>
                <a:lnTo>
                  <a:pt x="0" y="1161"/>
                </a:lnTo>
                <a:lnTo>
                  <a:pt x="1" y="1120"/>
                </a:lnTo>
                <a:lnTo>
                  <a:pt x="7" y="1082"/>
                </a:lnTo>
                <a:lnTo>
                  <a:pt x="16" y="1041"/>
                </a:lnTo>
                <a:lnTo>
                  <a:pt x="26" y="1000"/>
                </a:lnTo>
                <a:lnTo>
                  <a:pt x="40" y="960"/>
                </a:lnTo>
                <a:lnTo>
                  <a:pt x="56" y="919"/>
                </a:lnTo>
                <a:lnTo>
                  <a:pt x="76" y="878"/>
                </a:lnTo>
                <a:lnTo>
                  <a:pt x="99" y="839"/>
                </a:lnTo>
                <a:lnTo>
                  <a:pt x="123" y="799"/>
                </a:lnTo>
                <a:lnTo>
                  <a:pt x="152" y="760"/>
                </a:lnTo>
                <a:lnTo>
                  <a:pt x="182" y="719"/>
                </a:lnTo>
                <a:lnTo>
                  <a:pt x="215" y="680"/>
                </a:lnTo>
                <a:lnTo>
                  <a:pt x="252" y="641"/>
                </a:lnTo>
                <a:lnTo>
                  <a:pt x="291" y="603"/>
                </a:lnTo>
                <a:lnTo>
                  <a:pt x="333" y="566"/>
                </a:lnTo>
                <a:lnTo>
                  <a:pt x="378" y="527"/>
                </a:lnTo>
                <a:lnTo>
                  <a:pt x="425" y="490"/>
                </a:lnTo>
                <a:lnTo>
                  <a:pt x="476" y="452"/>
                </a:lnTo>
                <a:lnTo>
                  <a:pt x="529" y="417"/>
                </a:lnTo>
                <a:lnTo>
                  <a:pt x="586" y="380"/>
                </a:lnTo>
                <a:lnTo>
                  <a:pt x="644" y="345"/>
                </a:lnTo>
                <a:lnTo>
                  <a:pt x="706" y="311"/>
                </a:lnTo>
                <a:lnTo>
                  <a:pt x="770" y="276"/>
                </a:lnTo>
                <a:lnTo>
                  <a:pt x="839" y="242"/>
                </a:lnTo>
                <a:lnTo>
                  <a:pt x="907" y="210"/>
                </a:lnTo>
                <a:lnTo>
                  <a:pt x="980" y="177"/>
                </a:lnTo>
                <a:lnTo>
                  <a:pt x="1056" y="147"/>
                </a:lnTo>
                <a:lnTo>
                  <a:pt x="1135" y="115"/>
                </a:lnTo>
                <a:lnTo>
                  <a:pt x="1216" y="85"/>
                </a:lnTo>
                <a:lnTo>
                  <a:pt x="1299" y="57"/>
                </a:lnTo>
                <a:lnTo>
                  <a:pt x="1388" y="28"/>
                </a:lnTo>
                <a:lnTo>
                  <a:pt x="1476" y="0"/>
                </a:lnTo>
                <a:lnTo>
                  <a:pt x="3463" y="0"/>
                </a:lnTo>
                <a:lnTo>
                  <a:pt x="3551" y="28"/>
                </a:lnTo>
                <a:lnTo>
                  <a:pt x="3640" y="57"/>
                </a:lnTo>
                <a:lnTo>
                  <a:pt x="3723" y="85"/>
                </a:lnTo>
                <a:lnTo>
                  <a:pt x="3804" y="115"/>
                </a:lnTo>
                <a:lnTo>
                  <a:pt x="3883" y="147"/>
                </a:lnTo>
                <a:lnTo>
                  <a:pt x="3957" y="177"/>
                </a:lnTo>
                <a:lnTo>
                  <a:pt x="4032" y="210"/>
                </a:lnTo>
                <a:lnTo>
                  <a:pt x="4100" y="242"/>
                </a:lnTo>
                <a:lnTo>
                  <a:pt x="4169" y="276"/>
                </a:lnTo>
                <a:lnTo>
                  <a:pt x="4233" y="311"/>
                </a:lnTo>
                <a:lnTo>
                  <a:pt x="4295" y="345"/>
                </a:lnTo>
                <a:lnTo>
                  <a:pt x="4353" y="380"/>
                </a:lnTo>
                <a:lnTo>
                  <a:pt x="4410" y="417"/>
                </a:lnTo>
                <a:lnTo>
                  <a:pt x="4463" y="452"/>
                </a:lnTo>
                <a:lnTo>
                  <a:pt x="4514" y="490"/>
                </a:lnTo>
                <a:lnTo>
                  <a:pt x="4561" y="527"/>
                </a:lnTo>
                <a:lnTo>
                  <a:pt x="4606" y="566"/>
                </a:lnTo>
                <a:lnTo>
                  <a:pt x="4648" y="603"/>
                </a:lnTo>
                <a:lnTo>
                  <a:pt x="4687" y="641"/>
                </a:lnTo>
                <a:lnTo>
                  <a:pt x="4724" y="680"/>
                </a:lnTo>
                <a:lnTo>
                  <a:pt x="4757" y="719"/>
                </a:lnTo>
                <a:lnTo>
                  <a:pt x="4787" y="760"/>
                </a:lnTo>
                <a:lnTo>
                  <a:pt x="4816" y="799"/>
                </a:lnTo>
                <a:lnTo>
                  <a:pt x="4840" y="839"/>
                </a:lnTo>
                <a:lnTo>
                  <a:pt x="4863" y="878"/>
                </a:lnTo>
                <a:lnTo>
                  <a:pt x="4883" y="919"/>
                </a:lnTo>
                <a:lnTo>
                  <a:pt x="4899" y="960"/>
                </a:lnTo>
                <a:lnTo>
                  <a:pt x="4913" y="1000"/>
                </a:lnTo>
                <a:lnTo>
                  <a:pt x="4923" y="1041"/>
                </a:lnTo>
                <a:lnTo>
                  <a:pt x="4932" y="1082"/>
                </a:lnTo>
                <a:lnTo>
                  <a:pt x="4938" y="1120"/>
                </a:lnTo>
                <a:lnTo>
                  <a:pt x="4939" y="1161"/>
                </a:lnTo>
                <a:lnTo>
                  <a:pt x="4939" y="1202"/>
                </a:lnTo>
                <a:lnTo>
                  <a:pt x="4936" y="1242"/>
                </a:lnTo>
                <a:lnTo>
                  <a:pt x="4929" y="1283"/>
                </a:lnTo>
                <a:lnTo>
                  <a:pt x="4920" y="1322"/>
                </a:lnTo>
                <a:lnTo>
                  <a:pt x="4908" y="1363"/>
                </a:lnTo>
                <a:lnTo>
                  <a:pt x="4893" y="1401"/>
                </a:lnTo>
                <a:lnTo>
                  <a:pt x="4876" y="1442"/>
                </a:lnTo>
                <a:lnTo>
                  <a:pt x="4855" y="1481"/>
                </a:lnTo>
                <a:lnTo>
                  <a:pt x="4832" y="1520"/>
                </a:lnTo>
                <a:lnTo>
                  <a:pt x="4805" y="1559"/>
                </a:lnTo>
                <a:lnTo>
                  <a:pt x="4777" y="1596"/>
                </a:lnTo>
                <a:lnTo>
                  <a:pt x="4745" y="1635"/>
                </a:lnTo>
                <a:lnTo>
                  <a:pt x="4710" y="1672"/>
                </a:lnTo>
                <a:lnTo>
                  <a:pt x="4671" y="1709"/>
                </a:lnTo>
                <a:lnTo>
                  <a:pt x="4630" y="1744"/>
                </a:lnTo>
                <a:lnTo>
                  <a:pt x="4588" y="1780"/>
                </a:lnTo>
                <a:lnTo>
                  <a:pt x="4540" y="1815"/>
                </a:lnTo>
                <a:lnTo>
                  <a:pt x="4493" y="1850"/>
                </a:lnTo>
                <a:lnTo>
                  <a:pt x="4440" y="1884"/>
                </a:lnTo>
                <a:lnTo>
                  <a:pt x="4385" y="1917"/>
                </a:lnTo>
                <a:lnTo>
                  <a:pt x="4327" y="1951"/>
                </a:lnTo>
                <a:lnTo>
                  <a:pt x="4265" y="1983"/>
                </a:lnTo>
                <a:lnTo>
                  <a:pt x="4201" y="2015"/>
                </a:lnTo>
                <a:lnTo>
                  <a:pt x="4136" y="2045"/>
                </a:lnTo>
                <a:lnTo>
                  <a:pt x="4065" y="2075"/>
                </a:lnTo>
                <a:lnTo>
                  <a:pt x="3993" y="2105"/>
                </a:lnTo>
                <a:lnTo>
                  <a:pt x="3917" y="2133"/>
                </a:lnTo>
                <a:lnTo>
                  <a:pt x="3839" y="2160"/>
                </a:lnTo>
                <a:lnTo>
                  <a:pt x="3758" y="2186"/>
                </a:lnTo>
                <a:lnTo>
                  <a:pt x="3673" y="2213"/>
                </a:lnTo>
                <a:lnTo>
                  <a:pt x="3587" y="2237"/>
                </a:lnTo>
                <a:lnTo>
                  <a:pt x="3496" y="2260"/>
                </a:lnTo>
                <a:lnTo>
                  <a:pt x="1441" y="2260"/>
                </a:lnTo>
                <a:close/>
              </a:path>
            </a:pathLst>
          </a:custGeom>
          <a:solidFill>
            <a:srgbClr val="C7EAFB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4"/>
          <p:cNvSpPr>
            <a:spLocks/>
          </p:cNvSpPr>
          <p:nvPr/>
        </p:nvSpPr>
        <p:spPr bwMode="auto">
          <a:xfrm>
            <a:off x="987778" y="1736725"/>
            <a:ext cx="6969478" cy="3587750"/>
          </a:xfrm>
          <a:custGeom>
            <a:avLst/>
            <a:gdLst>
              <a:gd name="T0" fmla="*/ 2147483647 w 4939"/>
              <a:gd name="T1" fmla="*/ 2147483647 h 2260"/>
              <a:gd name="T2" fmla="*/ 2147483647 w 4939"/>
              <a:gd name="T3" fmla="*/ 2147483647 h 2260"/>
              <a:gd name="T4" fmla="*/ 2147483647 w 4939"/>
              <a:gd name="T5" fmla="*/ 2147483647 h 2260"/>
              <a:gd name="T6" fmla="*/ 2147483647 w 4939"/>
              <a:gd name="T7" fmla="*/ 2147483647 h 2260"/>
              <a:gd name="T8" fmla="*/ 2147483647 w 4939"/>
              <a:gd name="T9" fmla="*/ 2147483647 h 2260"/>
              <a:gd name="T10" fmla="*/ 2147483647 w 4939"/>
              <a:gd name="T11" fmla="*/ 2147483647 h 2260"/>
              <a:gd name="T12" fmla="*/ 2147483647 w 4939"/>
              <a:gd name="T13" fmla="*/ 2147483647 h 2260"/>
              <a:gd name="T14" fmla="*/ 2147483647 w 4939"/>
              <a:gd name="T15" fmla="*/ 2147483647 h 2260"/>
              <a:gd name="T16" fmla="*/ 2147483647 w 4939"/>
              <a:gd name="T17" fmla="*/ 2147483647 h 2260"/>
              <a:gd name="T18" fmla="*/ 2147483647 w 4939"/>
              <a:gd name="T19" fmla="*/ 2147483647 h 2260"/>
              <a:gd name="T20" fmla="*/ 0 w 4939"/>
              <a:gd name="T21" fmla="*/ 2147483647 h 2260"/>
              <a:gd name="T22" fmla="*/ 2147483647 w 4939"/>
              <a:gd name="T23" fmla="*/ 2147483647 h 2260"/>
              <a:gd name="T24" fmla="*/ 2147483647 w 4939"/>
              <a:gd name="T25" fmla="*/ 2147483647 h 2260"/>
              <a:gd name="T26" fmla="*/ 2147483647 w 4939"/>
              <a:gd name="T27" fmla="*/ 2147483647 h 2260"/>
              <a:gd name="T28" fmla="*/ 2147483647 w 4939"/>
              <a:gd name="T29" fmla="*/ 2147483647 h 2260"/>
              <a:gd name="T30" fmla="*/ 2147483647 w 4939"/>
              <a:gd name="T31" fmla="*/ 2147483647 h 2260"/>
              <a:gd name="T32" fmla="*/ 2147483647 w 4939"/>
              <a:gd name="T33" fmla="*/ 2147483647 h 2260"/>
              <a:gd name="T34" fmla="*/ 2147483647 w 4939"/>
              <a:gd name="T35" fmla="*/ 2147483647 h 2260"/>
              <a:gd name="T36" fmla="*/ 2147483647 w 4939"/>
              <a:gd name="T37" fmla="*/ 2147483647 h 2260"/>
              <a:gd name="T38" fmla="*/ 2147483647 w 4939"/>
              <a:gd name="T39" fmla="*/ 2147483647 h 2260"/>
              <a:gd name="T40" fmla="*/ 2147483647 w 4939"/>
              <a:gd name="T41" fmla="*/ 2147483647 h 2260"/>
              <a:gd name="T42" fmla="*/ 2147483647 w 4939"/>
              <a:gd name="T43" fmla="*/ 0 h 2260"/>
              <a:gd name="T44" fmla="*/ 2147483647 w 4939"/>
              <a:gd name="T45" fmla="*/ 2147483647 h 2260"/>
              <a:gd name="T46" fmla="*/ 2147483647 w 4939"/>
              <a:gd name="T47" fmla="*/ 2147483647 h 2260"/>
              <a:gd name="T48" fmla="*/ 2147483647 w 4939"/>
              <a:gd name="T49" fmla="*/ 2147483647 h 2260"/>
              <a:gd name="T50" fmla="*/ 2147483647 w 4939"/>
              <a:gd name="T51" fmla="*/ 2147483647 h 2260"/>
              <a:gd name="T52" fmla="*/ 2147483647 w 4939"/>
              <a:gd name="T53" fmla="*/ 2147483647 h 2260"/>
              <a:gd name="T54" fmla="*/ 2147483647 w 4939"/>
              <a:gd name="T55" fmla="*/ 2147483647 h 2260"/>
              <a:gd name="T56" fmla="*/ 2147483647 w 4939"/>
              <a:gd name="T57" fmla="*/ 2147483647 h 2260"/>
              <a:gd name="T58" fmla="*/ 2147483647 w 4939"/>
              <a:gd name="T59" fmla="*/ 2147483647 h 2260"/>
              <a:gd name="T60" fmla="*/ 2147483647 w 4939"/>
              <a:gd name="T61" fmla="*/ 2147483647 h 2260"/>
              <a:gd name="T62" fmla="*/ 2147483647 w 4939"/>
              <a:gd name="T63" fmla="*/ 2147483647 h 2260"/>
              <a:gd name="T64" fmla="*/ 2147483647 w 4939"/>
              <a:gd name="T65" fmla="*/ 2147483647 h 2260"/>
              <a:gd name="T66" fmla="*/ 2147483647 w 4939"/>
              <a:gd name="T67" fmla="*/ 2147483647 h 2260"/>
              <a:gd name="T68" fmla="*/ 2147483647 w 4939"/>
              <a:gd name="T69" fmla="*/ 2147483647 h 2260"/>
              <a:gd name="T70" fmla="*/ 2147483647 w 4939"/>
              <a:gd name="T71" fmla="*/ 2147483647 h 2260"/>
              <a:gd name="T72" fmla="*/ 2147483647 w 4939"/>
              <a:gd name="T73" fmla="*/ 2147483647 h 2260"/>
              <a:gd name="T74" fmla="*/ 2147483647 w 4939"/>
              <a:gd name="T75" fmla="*/ 2147483647 h 2260"/>
              <a:gd name="T76" fmla="*/ 2147483647 w 4939"/>
              <a:gd name="T77" fmla="*/ 2147483647 h 2260"/>
              <a:gd name="T78" fmla="*/ 2147483647 w 4939"/>
              <a:gd name="T79" fmla="*/ 2147483647 h 2260"/>
              <a:gd name="T80" fmla="*/ 2147483647 w 4939"/>
              <a:gd name="T81" fmla="*/ 2147483647 h 2260"/>
              <a:gd name="T82" fmla="*/ 2147483647 w 4939"/>
              <a:gd name="T83" fmla="*/ 2147483647 h 2260"/>
              <a:gd name="T84" fmla="*/ 2147483647 w 4939"/>
              <a:gd name="T85" fmla="*/ 2147483647 h 226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939"/>
              <a:gd name="T130" fmla="*/ 0 h 2260"/>
              <a:gd name="T131" fmla="*/ 4939 w 4939"/>
              <a:gd name="T132" fmla="*/ 2260 h 2260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939" h="2260">
                <a:moveTo>
                  <a:pt x="1441" y="2260"/>
                </a:moveTo>
                <a:lnTo>
                  <a:pt x="1351" y="2237"/>
                </a:lnTo>
                <a:lnTo>
                  <a:pt x="1264" y="2213"/>
                </a:lnTo>
                <a:lnTo>
                  <a:pt x="1181" y="2186"/>
                </a:lnTo>
                <a:lnTo>
                  <a:pt x="1100" y="2160"/>
                </a:lnTo>
                <a:lnTo>
                  <a:pt x="1020" y="2133"/>
                </a:lnTo>
                <a:lnTo>
                  <a:pt x="946" y="2105"/>
                </a:lnTo>
                <a:lnTo>
                  <a:pt x="874" y="2075"/>
                </a:lnTo>
                <a:lnTo>
                  <a:pt x="803" y="2045"/>
                </a:lnTo>
                <a:lnTo>
                  <a:pt x="736" y="2015"/>
                </a:lnTo>
                <a:lnTo>
                  <a:pt x="673" y="1983"/>
                </a:lnTo>
                <a:lnTo>
                  <a:pt x="612" y="1951"/>
                </a:lnTo>
                <a:lnTo>
                  <a:pt x="554" y="1917"/>
                </a:lnTo>
                <a:lnTo>
                  <a:pt x="499" y="1884"/>
                </a:lnTo>
                <a:lnTo>
                  <a:pt x="446" y="1850"/>
                </a:lnTo>
                <a:lnTo>
                  <a:pt x="397" y="1815"/>
                </a:lnTo>
                <a:lnTo>
                  <a:pt x="351" y="1780"/>
                </a:lnTo>
                <a:lnTo>
                  <a:pt x="307" y="1744"/>
                </a:lnTo>
                <a:lnTo>
                  <a:pt x="266" y="1709"/>
                </a:lnTo>
                <a:lnTo>
                  <a:pt x="229" y="1672"/>
                </a:lnTo>
                <a:lnTo>
                  <a:pt x="194" y="1635"/>
                </a:lnTo>
                <a:lnTo>
                  <a:pt x="162" y="1596"/>
                </a:lnTo>
                <a:lnTo>
                  <a:pt x="134" y="1559"/>
                </a:lnTo>
                <a:lnTo>
                  <a:pt x="107" y="1520"/>
                </a:lnTo>
                <a:lnTo>
                  <a:pt x="84" y="1481"/>
                </a:lnTo>
                <a:lnTo>
                  <a:pt x="63" y="1442"/>
                </a:lnTo>
                <a:lnTo>
                  <a:pt x="46" y="1401"/>
                </a:lnTo>
                <a:lnTo>
                  <a:pt x="31" y="1363"/>
                </a:lnTo>
                <a:lnTo>
                  <a:pt x="19" y="1322"/>
                </a:lnTo>
                <a:lnTo>
                  <a:pt x="10" y="1283"/>
                </a:lnTo>
                <a:lnTo>
                  <a:pt x="3" y="1242"/>
                </a:lnTo>
                <a:lnTo>
                  <a:pt x="0" y="1202"/>
                </a:lnTo>
                <a:lnTo>
                  <a:pt x="0" y="1161"/>
                </a:lnTo>
                <a:lnTo>
                  <a:pt x="1" y="1120"/>
                </a:lnTo>
                <a:lnTo>
                  <a:pt x="7" y="1082"/>
                </a:lnTo>
                <a:lnTo>
                  <a:pt x="16" y="1041"/>
                </a:lnTo>
                <a:lnTo>
                  <a:pt x="26" y="1000"/>
                </a:lnTo>
                <a:lnTo>
                  <a:pt x="40" y="960"/>
                </a:lnTo>
                <a:lnTo>
                  <a:pt x="56" y="919"/>
                </a:lnTo>
                <a:lnTo>
                  <a:pt x="76" y="878"/>
                </a:lnTo>
                <a:lnTo>
                  <a:pt x="99" y="839"/>
                </a:lnTo>
                <a:lnTo>
                  <a:pt x="123" y="799"/>
                </a:lnTo>
                <a:lnTo>
                  <a:pt x="152" y="760"/>
                </a:lnTo>
                <a:lnTo>
                  <a:pt x="182" y="719"/>
                </a:lnTo>
                <a:lnTo>
                  <a:pt x="215" y="680"/>
                </a:lnTo>
                <a:lnTo>
                  <a:pt x="252" y="641"/>
                </a:lnTo>
                <a:lnTo>
                  <a:pt x="291" y="603"/>
                </a:lnTo>
                <a:lnTo>
                  <a:pt x="333" y="566"/>
                </a:lnTo>
                <a:lnTo>
                  <a:pt x="378" y="527"/>
                </a:lnTo>
                <a:lnTo>
                  <a:pt x="425" y="490"/>
                </a:lnTo>
                <a:lnTo>
                  <a:pt x="476" y="452"/>
                </a:lnTo>
                <a:lnTo>
                  <a:pt x="529" y="417"/>
                </a:lnTo>
                <a:lnTo>
                  <a:pt x="586" y="380"/>
                </a:lnTo>
                <a:lnTo>
                  <a:pt x="644" y="345"/>
                </a:lnTo>
                <a:lnTo>
                  <a:pt x="706" y="311"/>
                </a:lnTo>
                <a:lnTo>
                  <a:pt x="770" y="276"/>
                </a:lnTo>
                <a:lnTo>
                  <a:pt x="839" y="242"/>
                </a:lnTo>
                <a:lnTo>
                  <a:pt x="907" y="210"/>
                </a:lnTo>
                <a:lnTo>
                  <a:pt x="980" y="177"/>
                </a:lnTo>
                <a:lnTo>
                  <a:pt x="1056" y="147"/>
                </a:lnTo>
                <a:lnTo>
                  <a:pt x="1135" y="115"/>
                </a:lnTo>
                <a:lnTo>
                  <a:pt x="1216" y="85"/>
                </a:lnTo>
                <a:lnTo>
                  <a:pt x="1299" y="57"/>
                </a:lnTo>
                <a:lnTo>
                  <a:pt x="1388" y="28"/>
                </a:lnTo>
                <a:lnTo>
                  <a:pt x="1476" y="0"/>
                </a:lnTo>
                <a:lnTo>
                  <a:pt x="3463" y="0"/>
                </a:lnTo>
                <a:lnTo>
                  <a:pt x="3551" y="28"/>
                </a:lnTo>
                <a:lnTo>
                  <a:pt x="3640" y="57"/>
                </a:lnTo>
                <a:lnTo>
                  <a:pt x="3723" y="85"/>
                </a:lnTo>
                <a:lnTo>
                  <a:pt x="3804" y="115"/>
                </a:lnTo>
                <a:lnTo>
                  <a:pt x="3883" y="147"/>
                </a:lnTo>
                <a:lnTo>
                  <a:pt x="3957" y="177"/>
                </a:lnTo>
                <a:lnTo>
                  <a:pt x="4032" y="210"/>
                </a:lnTo>
                <a:lnTo>
                  <a:pt x="4100" y="242"/>
                </a:lnTo>
                <a:lnTo>
                  <a:pt x="4169" y="276"/>
                </a:lnTo>
                <a:lnTo>
                  <a:pt x="4233" y="311"/>
                </a:lnTo>
                <a:lnTo>
                  <a:pt x="4295" y="345"/>
                </a:lnTo>
                <a:lnTo>
                  <a:pt x="4353" y="380"/>
                </a:lnTo>
                <a:lnTo>
                  <a:pt x="4410" y="417"/>
                </a:lnTo>
                <a:lnTo>
                  <a:pt x="4463" y="452"/>
                </a:lnTo>
                <a:lnTo>
                  <a:pt x="4514" y="490"/>
                </a:lnTo>
                <a:lnTo>
                  <a:pt x="4561" y="527"/>
                </a:lnTo>
                <a:lnTo>
                  <a:pt x="4606" y="566"/>
                </a:lnTo>
                <a:lnTo>
                  <a:pt x="4648" y="603"/>
                </a:lnTo>
                <a:lnTo>
                  <a:pt x="4687" y="641"/>
                </a:lnTo>
                <a:lnTo>
                  <a:pt x="4724" y="680"/>
                </a:lnTo>
                <a:lnTo>
                  <a:pt x="4757" y="719"/>
                </a:lnTo>
                <a:lnTo>
                  <a:pt x="4787" y="760"/>
                </a:lnTo>
                <a:lnTo>
                  <a:pt x="4816" y="799"/>
                </a:lnTo>
                <a:lnTo>
                  <a:pt x="4840" y="839"/>
                </a:lnTo>
                <a:lnTo>
                  <a:pt x="4863" y="878"/>
                </a:lnTo>
                <a:lnTo>
                  <a:pt x="4883" y="919"/>
                </a:lnTo>
                <a:lnTo>
                  <a:pt x="4899" y="960"/>
                </a:lnTo>
                <a:lnTo>
                  <a:pt x="4913" y="1000"/>
                </a:lnTo>
                <a:lnTo>
                  <a:pt x="4923" y="1041"/>
                </a:lnTo>
                <a:lnTo>
                  <a:pt x="4932" y="1082"/>
                </a:lnTo>
                <a:lnTo>
                  <a:pt x="4938" y="1120"/>
                </a:lnTo>
                <a:lnTo>
                  <a:pt x="4939" y="1161"/>
                </a:lnTo>
                <a:lnTo>
                  <a:pt x="4939" y="1202"/>
                </a:lnTo>
                <a:lnTo>
                  <a:pt x="4936" y="1242"/>
                </a:lnTo>
                <a:lnTo>
                  <a:pt x="4929" y="1283"/>
                </a:lnTo>
                <a:lnTo>
                  <a:pt x="4920" y="1322"/>
                </a:lnTo>
                <a:lnTo>
                  <a:pt x="4908" y="1363"/>
                </a:lnTo>
                <a:lnTo>
                  <a:pt x="4893" y="1401"/>
                </a:lnTo>
                <a:lnTo>
                  <a:pt x="4876" y="1442"/>
                </a:lnTo>
                <a:lnTo>
                  <a:pt x="4855" y="1481"/>
                </a:lnTo>
                <a:lnTo>
                  <a:pt x="4832" y="1520"/>
                </a:lnTo>
                <a:lnTo>
                  <a:pt x="4805" y="1559"/>
                </a:lnTo>
                <a:lnTo>
                  <a:pt x="4777" y="1596"/>
                </a:lnTo>
                <a:lnTo>
                  <a:pt x="4745" y="1635"/>
                </a:lnTo>
                <a:lnTo>
                  <a:pt x="4710" y="1672"/>
                </a:lnTo>
                <a:lnTo>
                  <a:pt x="4671" y="1709"/>
                </a:lnTo>
                <a:lnTo>
                  <a:pt x="4630" y="1744"/>
                </a:lnTo>
                <a:lnTo>
                  <a:pt x="4588" y="1780"/>
                </a:lnTo>
                <a:lnTo>
                  <a:pt x="4540" y="1815"/>
                </a:lnTo>
                <a:lnTo>
                  <a:pt x="4493" y="1850"/>
                </a:lnTo>
                <a:lnTo>
                  <a:pt x="4440" y="1884"/>
                </a:lnTo>
                <a:lnTo>
                  <a:pt x="4385" y="1917"/>
                </a:lnTo>
                <a:lnTo>
                  <a:pt x="4327" y="1951"/>
                </a:lnTo>
                <a:lnTo>
                  <a:pt x="4265" y="1983"/>
                </a:lnTo>
                <a:lnTo>
                  <a:pt x="4201" y="2015"/>
                </a:lnTo>
                <a:lnTo>
                  <a:pt x="4136" y="2045"/>
                </a:lnTo>
                <a:lnTo>
                  <a:pt x="4065" y="2075"/>
                </a:lnTo>
                <a:lnTo>
                  <a:pt x="3993" y="2105"/>
                </a:lnTo>
                <a:lnTo>
                  <a:pt x="3917" y="2133"/>
                </a:lnTo>
                <a:lnTo>
                  <a:pt x="3839" y="2160"/>
                </a:lnTo>
                <a:lnTo>
                  <a:pt x="3758" y="2186"/>
                </a:lnTo>
                <a:lnTo>
                  <a:pt x="3673" y="2213"/>
                </a:lnTo>
                <a:lnTo>
                  <a:pt x="3587" y="2237"/>
                </a:lnTo>
                <a:lnTo>
                  <a:pt x="3496" y="2260"/>
                </a:lnTo>
                <a:lnTo>
                  <a:pt x="1441" y="2260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7" name="Freeform 5"/>
          <p:cNvSpPr>
            <a:spLocks noEditPoints="1"/>
          </p:cNvSpPr>
          <p:nvPr/>
        </p:nvSpPr>
        <p:spPr bwMode="auto">
          <a:xfrm>
            <a:off x="2532945" y="1871664"/>
            <a:ext cx="4913489" cy="3455987"/>
          </a:xfrm>
          <a:custGeom>
            <a:avLst/>
            <a:gdLst>
              <a:gd name="T0" fmla="*/ 2147483647 w 3482"/>
              <a:gd name="T1" fmla="*/ 2147483647 h 2177"/>
              <a:gd name="T2" fmla="*/ 2147483647 w 3482"/>
              <a:gd name="T3" fmla="*/ 2147483647 h 2177"/>
              <a:gd name="T4" fmla="*/ 2147483647 w 3482"/>
              <a:gd name="T5" fmla="*/ 2147483647 h 2177"/>
              <a:gd name="T6" fmla="*/ 2147483647 w 3482"/>
              <a:gd name="T7" fmla="*/ 2147483647 h 2177"/>
              <a:gd name="T8" fmla="*/ 2147483647 w 3482"/>
              <a:gd name="T9" fmla="*/ 2147483647 h 2177"/>
              <a:gd name="T10" fmla="*/ 2147483647 w 3482"/>
              <a:gd name="T11" fmla="*/ 2147483647 h 2177"/>
              <a:gd name="T12" fmla="*/ 2147483647 w 3482"/>
              <a:gd name="T13" fmla="*/ 2147483647 h 2177"/>
              <a:gd name="T14" fmla="*/ 2147483647 w 3482"/>
              <a:gd name="T15" fmla="*/ 2147483647 h 2177"/>
              <a:gd name="T16" fmla="*/ 2147483647 w 3482"/>
              <a:gd name="T17" fmla="*/ 2147483647 h 2177"/>
              <a:gd name="T18" fmla="*/ 2147483647 w 3482"/>
              <a:gd name="T19" fmla="*/ 2147483647 h 2177"/>
              <a:gd name="T20" fmla="*/ 2147483647 w 3482"/>
              <a:gd name="T21" fmla="*/ 2147483647 h 2177"/>
              <a:gd name="T22" fmla="*/ 2147483647 w 3482"/>
              <a:gd name="T23" fmla="*/ 2147483647 h 2177"/>
              <a:gd name="T24" fmla="*/ 2147483647 w 3482"/>
              <a:gd name="T25" fmla="*/ 2147483647 h 2177"/>
              <a:gd name="T26" fmla="*/ 2147483647 w 3482"/>
              <a:gd name="T27" fmla="*/ 2147483647 h 2177"/>
              <a:gd name="T28" fmla="*/ 2147483647 w 3482"/>
              <a:gd name="T29" fmla="*/ 2147483647 h 2177"/>
              <a:gd name="T30" fmla="*/ 2147483647 w 3482"/>
              <a:gd name="T31" fmla="*/ 2147483647 h 2177"/>
              <a:gd name="T32" fmla="*/ 2147483647 w 3482"/>
              <a:gd name="T33" fmla="*/ 2147483647 h 2177"/>
              <a:gd name="T34" fmla="*/ 2147483647 w 3482"/>
              <a:gd name="T35" fmla="*/ 2147483647 h 2177"/>
              <a:gd name="T36" fmla="*/ 2147483647 w 3482"/>
              <a:gd name="T37" fmla="*/ 2147483647 h 2177"/>
              <a:gd name="T38" fmla="*/ 2147483647 w 3482"/>
              <a:gd name="T39" fmla="*/ 2147483647 h 2177"/>
              <a:gd name="T40" fmla="*/ 2147483647 w 3482"/>
              <a:gd name="T41" fmla="*/ 2147483647 h 2177"/>
              <a:gd name="T42" fmla="*/ 2147483647 w 3482"/>
              <a:gd name="T43" fmla="*/ 2147483647 h 2177"/>
              <a:gd name="T44" fmla="*/ 2147483647 w 3482"/>
              <a:gd name="T45" fmla="*/ 2147483647 h 2177"/>
              <a:gd name="T46" fmla="*/ 2147483647 w 3482"/>
              <a:gd name="T47" fmla="*/ 2147483647 h 2177"/>
              <a:gd name="T48" fmla="*/ 2147483647 w 3482"/>
              <a:gd name="T49" fmla="*/ 2147483647 h 2177"/>
              <a:gd name="T50" fmla="*/ 2147483647 w 3482"/>
              <a:gd name="T51" fmla="*/ 2147483647 h 2177"/>
              <a:gd name="T52" fmla="*/ 2147483647 w 3482"/>
              <a:gd name="T53" fmla="*/ 2147483647 h 2177"/>
              <a:gd name="T54" fmla="*/ 2147483647 w 3482"/>
              <a:gd name="T55" fmla="*/ 2147483647 h 2177"/>
              <a:gd name="T56" fmla="*/ 2147483647 w 3482"/>
              <a:gd name="T57" fmla="*/ 2147483647 h 2177"/>
              <a:gd name="T58" fmla="*/ 2147483647 w 3482"/>
              <a:gd name="T59" fmla="*/ 2147483647 h 2177"/>
              <a:gd name="T60" fmla="*/ 2147483647 w 3482"/>
              <a:gd name="T61" fmla="*/ 2147483647 h 2177"/>
              <a:gd name="T62" fmla="*/ 2147483647 w 3482"/>
              <a:gd name="T63" fmla="*/ 2147483647 h 2177"/>
              <a:gd name="T64" fmla="*/ 2147483647 w 3482"/>
              <a:gd name="T65" fmla="*/ 2147483647 h 2177"/>
              <a:gd name="T66" fmla="*/ 2147483647 w 3482"/>
              <a:gd name="T67" fmla="*/ 2147483647 h 2177"/>
              <a:gd name="T68" fmla="*/ 2147483647 w 3482"/>
              <a:gd name="T69" fmla="*/ 2147483647 h 2177"/>
              <a:gd name="T70" fmla="*/ 2147483647 w 3482"/>
              <a:gd name="T71" fmla="*/ 2147483647 h 2177"/>
              <a:gd name="T72" fmla="*/ 2147483647 w 3482"/>
              <a:gd name="T73" fmla="*/ 2147483647 h 2177"/>
              <a:gd name="T74" fmla="*/ 2147483647 w 3482"/>
              <a:gd name="T75" fmla="*/ 2147483647 h 2177"/>
              <a:gd name="T76" fmla="*/ 2147483647 w 3482"/>
              <a:gd name="T77" fmla="*/ 2147483647 h 2177"/>
              <a:gd name="T78" fmla="*/ 2147483647 w 3482"/>
              <a:gd name="T79" fmla="*/ 2147483647 h 2177"/>
              <a:gd name="T80" fmla="*/ 2147483647 w 3482"/>
              <a:gd name="T81" fmla="*/ 2147483647 h 2177"/>
              <a:gd name="T82" fmla="*/ 2147483647 w 3482"/>
              <a:gd name="T83" fmla="*/ 2147483647 h 2177"/>
              <a:gd name="T84" fmla="*/ 2147483647 w 3482"/>
              <a:gd name="T85" fmla="*/ 2147483647 h 2177"/>
              <a:gd name="T86" fmla="*/ 2147483647 w 3482"/>
              <a:gd name="T87" fmla="*/ 2147483647 h 2177"/>
              <a:gd name="T88" fmla="*/ 2147483647 w 3482"/>
              <a:gd name="T89" fmla="*/ 2147483647 h 2177"/>
              <a:gd name="T90" fmla="*/ 2147483647 w 3482"/>
              <a:gd name="T91" fmla="*/ 2147483647 h 2177"/>
              <a:gd name="T92" fmla="*/ 2147483647 w 3482"/>
              <a:gd name="T93" fmla="*/ 2147483647 h 2177"/>
              <a:gd name="T94" fmla="*/ 2147483647 w 3482"/>
              <a:gd name="T95" fmla="*/ 2147483647 h 2177"/>
              <a:gd name="T96" fmla="*/ 2147483647 w 3482"/>
              <a:gd name="T97" fmla="*/ 2147483647 h 2177"/>
              <a:gd name="T98" fmla="*/ 2147483647 w 3482"/>
              <a:gd name="T99" fmla="*/ 2147483647 h 2177"/>
              <a:gd name="T100" fmla="*/ 2147483647 w 3482"/>
              <a:gd name="T101" fmla="*/ 2147483647 h 2177"/>
              <a:gd name="T102" fmla="*/ 2147483647 w 3482"/>
              <a:gd name="T103" fmla="*/ 2147483647 h 2177"/>
              <a:gd name="T104" fmla="*/ 2147483647 w 3482"/>
              <a:gd name="T105" fmla="*/ 2147483647 h 2177"/>
              <a:gd name="T106" fmla="*/ 2147483647 w 3482"/>
              <a:gd name="T107" fmla="*/ 2147483647 h 2177"/>
              <a:gd name="T108" fmla="*/ 2147483647 w 3482"/>
              <a:gd name="T109" fmla="*/ 2147483647 h 2177"/>
              <a:gd name="T110" fmla="*/ 2147483647 w 3482"/>
              <a:gd name="T111" fmla="*/ 2147483647 h 2177"/>
              <a:gd name="T112" fmla="*/ 2147483647 w 3482"/>
              <a:gd name="T113" fmla="*/ 2147483647 h 2177"/>
              <a:gd name="T114" fmla="*/ 2147483647 w 3482"/>
              <a:gd name="T115" fmla="*/ 2147483647 h 2177"/>
              <a:gd name="T116" fmla="*/ 2147483647 w 3482"/>
              <a:gd name="T117" fmla="*/ 2147483647 h 2177"/>
              <a:gd name="T118" fmla="*/ 2147483647 w 3482"/>
              <a:gd name="T119" fmla="*/ 2147483647 h 2177"/>
              <a:gd name="T120" fmla="*/ 2147483647 w 3482"/>
              <a:gd name="T121" fmla="*/ 2147483647 h 2177"/>
              <a:gd name="T122" fmla="*/ 2147483647 w 3482"/>
              <a:gd name="T123" fmla="*/ 2147483647 h 2177"/>
              <a:gd name="T124" fmla="*/ 2147483647 w 3482"/>
              <a:gd name="T125" fmla="*/ 2147483647 h 2177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3482"/>
              <a:gd name="T190" fmla="*/ 0 h 2177"/>
              <a:gd name="T191" fmla="*/ 3482 w 3482"/>
              <a:gd name="T192" fmla="*/ 2177 h 2177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3482" h="2177">
                <a:moveTo>
                  <a:pt x="2645" y="2108"/>
                </a:moveTo>
                <a:lnTo>
                  <a:pt x="2635" y="2106"/>
                </a:lnTo>
                <a:lnTo>
                  <a:pt x="2628" y="2105"/>
                </a:lnTo>
                <a:lnTo>
                  <a:pt x="2622" y="2105"/>
                </a:lnTo>
                <a:lnTo>
                  <a:pt x="2619" y="2106"/>
                </a:lnTo>
                <a:lnTo>
                  <a:pt x="2617" y="2108"/>
                </a:lnTo>
                <a:lnTo>
                  <a:pt x="2612" y="2110"/>
                </a:lnTo>
                <a:lnTo>
                  <a:pt x="2605" y="2112"/>
                </a:lnTo>
                <a:lnTo>
                  <a:pt x="2594" y="2112"/>
                </a:lnTo>
                <a:lnTo>
                  <a:pt x="2590" y="2108"/>
                </a:lnTo>
                <a:lnTo>
                  <a:pt x="2587" y="2101"/>
                </a:lnTo>
                <a:lnTo>
                  <a:pt x="2582" y="2096"/>
                </a:lnTo>
                <a:lnTo>
                  <a:pt x="2578" y="2089"/>
                </a:lnTo>
                <a:lnTo>
                  <a:pt x="2575" y="2082"/>
                </a:lnTo>
                <a:lnTo>
                  <a:pt x="2571" y="2075"/>
                </a:lnTo>
                <a:lnTo>
                  <a:pt x="2569" y="2069"/>
                </a:lnTo>
                <a:lnTo>
                  <a:pt x="2567" y="2066"/>
                </a:lnTo>
                <a:lnTo>
                  <a:pt x="2578" y="2062"/>
                </a:lnTo>
                <a:lnTo>
                  <a:pt x="2587" y="2057"/>
                </a:lnTo>
                <a:lnTo>
                  <a:pt x="2598" y="2052"/>
                </a:lnTo>
                <a:lnTo>
                  <a:pt x="2608" y="2044"/>
                </a:lnTo>
                <a:lnTo>
                  <a:pt x="2617" y="2037"/>
                </a:lnTo>
                <a:lnTo>
                  <a:pt x="2628" y="2029"/>
                </a:lnTo>
                <a:lnTo>
                  <a:pt x="2636" y="2020"/>
                </a:lnTo>
                <a:lnTo>
                  <a:pt x="2647" y="2011"/>
                </a:lnTo>
                <a:lnTo>
                  <a:pt x="2652" y="2011"/>
                </a:lnTo>
                <a:lnTo>
                  <a:pt x="2658" y="2011"/>
                </a:lnTo>
                <a:lnTo>
                  <a:pt x="2663" y="2013"/>
                </a:lnTo>
                <a:lnTo>
                  <a:pt x="2668" y="2014"/>
                </a:lnTo>
                <a:lnTo>
                  <a:pt x="2672" y="2016"/>
                </a:lnTo>
                <a:lnTo>
                  <a:pt x="2677" y="2018"/>
                </a:lnTo>
                <a:lnTo>
                  <a:pt x="2682" y="2018"/>
                </a:lnTo>
                <a:lnTo>
                  <a:pt x="2689" y="2018"/>
                </a:lnTo>
                <a:lnTo>
                  <a:pt x="2700" y="2009"/>
                </a:lnTo>
                <a:lnTo>
                  <a:pt x="2712" y="2000"/>
                </a:lnTo>
                <a:lnTo>
                  <a:pt x="2725" y="1993"/>
                </a:lnTo>
                <a:lnTo>
                  <a:pt x="2737" y="1986"/>
                </a:lnTo>
                <a:lnTo>
                  <a:pt x="2749" y="1979"/>
                </a:lnTo>
                <a:lnTo>
                  <a:pt x="2764" y="1972"/>
                </a:lnTo>
                <a:lnTo>
                  <a:pt x="2774" y="1963"/>
                </a:lnTo>
                <a:lnTo>
                  <a:pt x="2785" y="1954"/>
                </a:lnTo>
                <a:lnTo>
                  <a:pt x="2788" y="1954"/>
                </a:lnTo>
                <a:lnTo>
                  <a:pt x="2794" y="1956"/>
                </a:lnTo>
                <a:lnTo>
                  <a:pt x="2797" y="1960"/>
                </a:lnTo>
                <a:lnTo>
                  <a:pt x="2802" y="1963"/>
                </a:lnTo>
                <a:lnTo>
                  <a:pt x="2808" y="1967"/>
                </a:lnTo>
                <a:lnTo>
                  <a:pt x="2811" y="1970"/>
                </a:lnTo>
                <a:lnTo>
                  <a:pt x="2817" y="1972"/>
                </a:lnTo>
                <a:lnTo>
                  <a:pt x="2820" y="1972"/>
                </a:lnTo>
                <a:lnTo>
                  <a:pt x="2824" y="1965"/>
                </a:lnTo>
                <a:lnTo>
                  <a:pt x="2825" y="1960"/>
                </a:lnTo>
                <a:lnTo>
                  <a:pt x="2825" y="1954"/>
                </a:lnTo>
                <a:lnTo>
                  <a:pt x="2825" y="1949"/>
                </a:lnTo>
                <a:lnTo>
                  <a:pt x="2824" y="1944"/>
                </a:lnTo>
                <a:lnTo>
                  <a:pt x="2822" y="1938"/>
                </a:lnTo>
                <a:lnTo>
                  <a:pt x="2817" y="1933"/>
                </a:lnTo>
                <a:lnTo>
                  <a:pt x="2811" y="1926"/>
                </a:lnTo>
                <a:lnTo>
                  <a:pt x="2758" y="1926"/>
                </a:lnTo>
                <a:lnTo>
                  <a:pt x="2741" y="1907"/>
                </a:lnTo>
                <a:lnTo>
                  <a:pt x="2739" y="1908"/>
                </a:lnTo>
                <a:lnTo>
                  <a:pt x="2735" y="1908"/>
                </a:lnTo>
                <a:lnTo>
                  <a:pt x="2732" y="1910"/>
                </a:lnTo>
                <a:lnTo>
                  <a:pt x="2728" y="1912"/>
                </a:lnTo>
                <a:lnTo>
                  <a:pt x="2725" y="1914"/>
                </a:lnTo>
                <a:lnTo>
                  <a:pt x="2721" y="1915"/>
                </a:lnTo>
                <a:lnTo>
                  <a:pt x="2719" y="1915"/>
                </a:lnTo>
                <a:lnTo>
                  <a:pt x="2716" y="1917"/>
                </a:lnTo>
                <a:lnTo>
                  <a:pt x="2698" y="1898"/>
                </a:lnTo>
                <a:lnTo>
                  <a:pt x="2686" y="1898"/>
                </a:lnTo>
                <a:lnTo>
                  <a:pt x="2672" y="1898"/>
                </a:lnTo>
                <a:lnTo>
                  <a:pt x="2659" y="1898"/>
                </a:lnTo>
                <a:lnTo>
                  <a:pt x="2647" y="1894"/>
                </a:lnTo>
                <a:lnTo>
                  <a:pt x="2635" y="1891"/>
                </a:lnTo>
                <a:lnTo>
                  <a:pt x="2624" y="1887"/>
                </a:lnTo>
                <a:lnTo>
                  <a:pt x="2613" y="1880"/>
                </a:lnTo>
                <a:lnTo>
                  <a:pt x="2603" y="1870"/>
                </a:lnTo>
                <a:lnTo>
                  <a:pt x="2585" y="1875"/>
                </a:lnTo>
                <a:lnTo>
                  <a:pt x="2566" y="1878"/>
                </a:lnTo>
                <a:lnTo>
                  <a:pt x="2543" y="1880"/>
                </a:lnTo>
                <a:lnTo>
                  <a:pt x="2520" y="1880"/>
                </a:lnTo>
                <a:lnTo>
                  <a:pt x="2497" y="1880"/>
                </a:lnTo>
                <a:lnTo>
                  <a:pt x="2476" y="1880"/>
                </a:lnTo>
                <a:lnTo>
                  <a:pt x="2456" y="1884"/>
                </a:lnTo>
                <a:lnTo>
                  <a:pt x="2439" y="1889"/>
                </a:lnTo>
                <a:lnTo>
                  <a:pt x="2433" y="1889"/>
                </a:lnTo>
                <a:lnTo>
                  <a:pt x="2428" y="1885"/>
                </a:lnTo>
                <a:lnTo>
                  <a:pt x="2421" y="1884"/>
                </a:lnTo>
                <a:lnTo>
                  <a:pt x="2414" y="1880"/>
                </a:lnTo>
                <a:lnTo>
                  <a:pt x="2407" y="1877"/>
                </a:lnTo>
                <a:lnTo>
                  <a:pt x="2400" y="1873"/>
                </a:lnTo>
                <a:lnTo>
                  <a:pt x="2393" y="1871"/>
                </a:lnTo>
                <a:lnTo>
                  <a:pt x="2386" y="1870"/>
                </a:lnTo>
                <a:lnTo>
                  <a:pt x="2368" y="1889"/>
                </a:lnTo>
                <a:lnTo>
                  <a:pt x="2318" y="1889"/>
                </a:lnTo>
                <a:lnTo>
                  <a:pt x="2265" y="1887"/>
                </a:lnTo>
                <a:lnTo>
                  <a:pt x="2213" y="1887"/>
                </a:lnTo>
                <a:lnTo>
                  <a:pt x="2160" y="1887"/>
                </a:lnTo>
                <a:lnTo>
                  <a:pt x="2133" y="1889"/>
                </a:lnTo>
                <a:lnTo>
                  <a:pt x="2107" y="1892"/>
                </a:lnTo>
                <a:lnTo>
                  <a:pt x="2082" y="1896"/>
                </a:lnTo>
                <a:lnTo>
                  <a:pt x="2055" y="1901"/>
                </a:lnTo>
                <a:lnTo>
                  <a:pt x="2031" y="1907"/>
                </a:lnTo>
                <a:lnTo>
                  <a:pt x="2006" y="1915"/>
                </a:lnTo>
                <a:lnTo>
                  <a:pt x="1981" y="1924"/>
                </a:lnTo>
                <a:lnTo>
                  <a:pt x="1958" y="1935"/>
                </a:lnTo>
                <a:lnTo>
                  <a:pt x="1956" y="1926"/>
                </a:lnTo>
                <a:lnTo>
                  <a:pt x="1953" y="1921"/>
                </a:lnTo>
                <a:lnTo>
                  <a:pt x="1951" y="1919"/>
                </a:lnTo>
                <a:lnTo>
                  <a:pt x="1949" y="1917"/>
                </a:lnTo>
                <a:lnTo>
                  <a:pt x="1946" y="1915"/>
                </a:lnTo>
                <a:lnTo>
                  <a:pt x="1942" y="1912"/>
                </a:lnTo>
                <a:lnTo>
                  <a:pt x="1939" y="1907"/>
                </a:lnTo>
                <a:lnTo>
                  <a:pt x="1932" y="1898"/>
                </a:lnTo>
                <a:lnTo>
                  <a:pt x="1921" y="1898"/>
                </a:lnTo>
                <a:lnTo>
                  <a:pt x="1911" y="1898"/>
                </a:lnTo>
                <a:lnTo>
                  <a:pt x="1898" y="1900"/>
                </a:lnTo>
                <a:lnTo>
                  <a:pt x="1886" y="1900"/>
                </a:lnTo>
                <a:lnTo>
                  <a:pt x="1873" y="1901"/>
                </a:lnTo>
                <a:lnTo>
                  <a:pt x="1863" y="1901"/>
                </a:lnTo>
                <a:lnTo>
                  <a:pt x="1854" y="1905"/>
                </a:lnTo>
                <a:lnTo>
                  <a:pt x="1845" y="1907"/>
                </a:lnTo>
                <a:lnTo>
                  <a:pt x="1845" y="1903"/>
                </a:lnTo>
                <a:lnTo>
                  <a:pt x="1843" y="1901"/>
                </a:lnTo>
                <a:lnTo>
                  <a:pt x="1843" y="1898"/>
                </a:lnTo>
                <a:lnTo>
                  <a:pt x="1842" y="1894"/>
                </a:lnTo>
                <a:lnTo>
                  <a:pt x="1840" y="1891"/>
                </a:lnTo>
                <a:lnTo>
                  <a:pt x="1838" y="1887"/>
                </a:lnTo>
                <a:lnTo>
                  <a:pt x="1836" y="1884"/>
                </a:lnTo>
                <a:lnTo>
                  <a:pt x="1836" y="1880"/>
                </a:lnTo>
                <a:lnTo>
                  <a:pt x="1785" y="1880"/>
                </a:lnTo>
                <a:lnTo>
                  <a:pt x="1767" y="1898"/>
                </a:lnTo>
                <a:lnTo>
                  <a:pt x="1741" y="1900"/>
                </a:lnTo>
                <a:lnTo>
                  <a:pt x="1713" y="1900"/>
                </a:lnTo>
                <a:lnTo>
                  <a:pt x="1684" y="1903"/>
                </a:lnTo>
                <a:lnTo>
                  <a:pt x="1654" y="1907"/>
                </a:lnTo>
                <a:lnTo>
                  <a:pt x="1626" y="1912"/>
                </a:lnTo>
                <a:lnTo>
                  <a:pt x="1600" y="1917"/>
                </a:lnTo>
                <a:lnTo>
                  <a:pt x="1573" y="1926"/>
                </a:lnTo>
                <a:lnTo>
                  <a:pt x="1548" y="1935"/>
                </a:lnTo>
                <a:lnTo>
                  <a:pt x="1540" y="1931"/>
                </a:lnTo>
                <a:lnTo>
                  <a:pt x="1527" y="1926"/>
                </a:lnTo>
                <a:lnTo>
                  <a:pt x="1515" y="1924"/>
                </a:lnTo>
                <a:lnTo>
                  <a:pt x="1503" y="1923"/>
                </a:lnTo>
                <a:lnTo>
                  <a:pt x="1476" y="1921"/>
                </a:lnTo>
                <a:lnTo>
                  <a:pt x="1448" y="1921"/>
                </a:lnTo>
                <a:lnTo>
                  <a:pt x="1420" y="1921"/>
                </a:lnTo>
                <a:lnTo>
                  <a:pt x="1391" y="1924"/>
                </a:lnTo>
                <a:lnTo>
                  <a:pt x="1365" y="1926"/>
                </a:lnTo>
                <a:lnTo>
                  <a:pt x="1340" y="1926"/>
                </a:lnTo>
                <a:lnTo>
                  <a:pt x="1322" y="1945"/>
                </a:lnTo>
                <a:lnTo>
                  <a:pt x="1308" y="1938"/>
                </a:lnTo>
                <a:lnTo>
                  <a:pt x="1294" y="1935"/>
                </a:lnTo>
                <a:lnTo>
                  <a:pt x="1280" y="1935"/>
                </a:lnTo>
                <a:lnTo>
                  <a:pt x="1266" y="1935"/>
                </a:lnTo>
                <a:lnTo>
                  <a:pt x="1252" y="1937"/>
                </a:lnTo>
                <a:lnTo>
                  <a:pt x="1238" y="1940"/>
                </a:lnTo>
                <a:lnTo>
                  <a:pt x="1225" y="1944"/>
                </a:lnTo>
                <a:lnTo>
                  <a:pt x="1211" y="1949"/>
                </a:lnTo>
                <a:lnTo>
                  <a:pt x="1185" y="1960"/>
                </a:lnTo>
                <a:lnTo>
                  <a:pt x="1158" y="1970"/>
                </a:lnTo>
                <a:lnTo>
                  <a:pt x="1144" y="1976"/>
                </a:lnTo>
                <a:lnTo>
                  <a:pt x="1132" y="1979"/>
                </a:lnTo>
                <a:lnTo>
                  <a:pt x="1118" y="1981"/>
                </a:lnTo>
                <a:lnTo>
                  <a:pt x="1105" y="1983"/>
                </a:lnTo>
                <a:lnTo>
                  <a:pt x="1088" y="1997"/>
                </a:lnTo>
                <a:lnTo>
                  <a:pt x="1070" y="2009"/>
                </a:lnTo>
                <a:lnTo>
                  <a:pt x="1050" y="2020"/>
                </a:lnTo>
                <a:lnTo>
                  <a:pt x="1031" y="2029"/>
                </a:lnTo>
                <a:lnTo>
                  <a:pt x="1012" y="2037"/>
                </a:lnTo>
                <a:lnTo>
                  <a:pt x="992" y="2046"/>
                </a:lnTo>
                <a:lnTo>
                  <a:pt x="974" y="2059"/>
                </a:lnTo>
                <a:lnTo>
                  <a:pt x="957" y="2075"/>
                </a:lnTo>
                <a:lnTo>
                  <a:pt x="941" y="2067"/>
                </a:lnTo>
                <a:lnTo>
                  <a:pt x="921" y="2060"/>
                </a:lnTo>
                <a:lnTo>
                  <a:pt x="902" y="2055"/>
                </a:lnTo>
                <a:lnTo>
                  <a:pt x="883" y="2050"/>
                </a:lnTo>
                <a:lnTo>
                  <a:pt x="861" y="2044"/>
                </a:lnTo>
                <a:lnTo>
                  <a:pt x="840" y="2041"/>
                </a:lnTo>
                <a:lnTo>
                  <a:pt x="821" y="2039"/>
                </a:lnTo>
                <a:lnTo>
                  <a:pt x="801" y="2037"/>
                </a:lnTo>
                <a:lnTo>
                  <a:pt x="784" y="2018"/>
                </a:lnTo>
                <a:lnTo>
                  <a:pt x="784" y="2016"/>
                </a:lnTo>
                <a:lnTo>
                  <a:pt x="784" y="2013"/>
                </a:lnTo>
                <a:lnTo>
                  <a:pt x="786" y="2009"/>
                </a:lnTo>
                <a:lnTo>
                  <a:pt x="787" y="2006"/>
                </a:lnTo>
                <a:lnTo>
                  <a:pt x="789" y="2002"/>
                </a:lnTo>
                <a:lnTo>
                  <a:pt x="791" y="1999"/>
                </a:lnTo>
                <a:lnTo>
                  <a:pt x="791" y="1995"/>
                </a:lnTo>
                <a:lnTo>
                  <a:pt x="791" y="1991"/>
                </a:lnTo>
                <a:lnTo>
                  <a:pt x="786" y="1984"/>
                </a:lnTo>
                <a:lnTo>
                  <a:pt x="778" y="1976"/>
                </a:lnTo>
                <a:lnTo>
                  <a:pt x="771" y="1968"/>
                </a:lnTo>
                <a:lnTo>
                  <a:pt x="764" y="1961"/>
                </a:lnTo>
                <a:lnTo>
                  <a:pt x="757" y="1954"/>
                </a:lnTo>
                <a:lnTo>
                  <a:pt x="748" y="1949"/>
                </a:lnTo>
                <a:lnTo>
                  <a:pt x="740" y="1945"/>
                </a:lnTo>
                <a:lnTo>
                  <a:pt x="731" y="1945"/>
                </a:lnTo>
                <a:lnTo>
                  <a:pt x="729" y="1937"/>
                </a:lnTo>
                <a:lnTo>
                  <a:pt x="727" y="1930"/>
                </a:lnTo>
                <a:lnTo>
                  <a:pt x="722" y="1921"/>
                </a:lnTo>
                <a:lnTo>
                  <a:pt x="717" y="1914"/>
                </a:lnTo>
                <a:lnTo>
                  <a:pt x="711" y="1907"/>
                </a:lnTo>
                <a:lnTo>
                  <a:pt x="704" y="1900"/>
                </a:lnTo>
                <a:lnTo>
                  <a:pt x="699" y="1894"/>
                </a:lnTo>
                <a:lnTo>
                  <a:pt x="695" y="1889"/>
                </a:lnTo>
                <a:lnTo>
                  <a:pt x="699" y="1885"/>
                </a:lnTo>
                <a:lnTo>
                  <a:pt x="703" y="1880"/>
                </a:lnTo>
                <a:lnTo>
                  <a:pt x="706" y="1875"/>
                </a:lnTo>
                <a:lnTo>
                  <a:pt x="710" y="1870"/>
                </a:lnTo>
                <a:lnTo>
                  <a:pt x="713" y="1864"/>
                </a:lnTo>
                <a:lnTo>
                  <a:pt x="715" y="1861"/>
                </a:lnTo>
                <a:lnTo>
                  <a:pt x="718" y="1855"/>
                </a:lnTo>
                <a:lnTo>
                  <a:pt x="722" y="1852"/>
                </a:lnTo>
                <a:lnTo>
                  <a:pt x="725" y="1852"/>
                </a:lnTo>
                <a:lnTo>
                  <a:pt x="729" y="1854"/>
                </a:lnTo>
                <a:lnTo>
                  <a:pt x="733" y="1854"/>
                </a:lnTo>
                <a:lnTo>
                  <a:pt x="734" y="1855"/>
                </a:lnTo>
                <a:lnTo>
                  <a:pt x="738" y="1857"/>
                </a:lnTo>
                <a:lnTo>
                  <a:pt x="741" y="1859"/>
                </a:lnTo>
                <a:lnTo>
                  <a:pt x="745" y="1861"/>
                </a:lnTo>
                <a:lnTo>
                  <a:pt x="748" y="1861"/>
                </a:lnTo>
                <a:lnTo>
                  <a:pt x="731" y="1841"/>
                </a:lnTo>
                <a:lnTo>
                  <a:pt x="713" y="1841"/>
                </a:lnTo>
                <a:lnTo>
                  <a:pt x="710" y="1845"/>
                </a:lnTo>
                <a:lnTo>
                  <a:pt x="703" y="1850"/>
                </a:lnTo>
                <a:lnTo>
                  <a:pt x="695" y="1857"/>
                </a:lnTo>
                <a:lnTo>
                  <a:pt x="687" y="1866"/>
                </a:lnTo>
                <a:lnTo>
                  <a:pt x="680" y="1877"/>
                </a:lnTo>
                <a:lnTo>
                  <a:pt x="672" y="1885"/>
                </a:lnTo>
                <a:lnTo>
                  <a:pt x="665" y="1894"/>
                </a:lnTo>
                <a:lnTo>
                  <a:pt x="662" y="1898"/>
                </a:lnTo>
                <a:lnTo>
                  <a:pt x="667" y="1905"/>
                </a:lnTo>
                <a:lnTo>
                  <a:pt x="671" y="1912"/>
                </a:lnTo>
                <a:lnTo>
                  <a:pt x="674" y="1919"/>
                </a:lnTo>
                <a:lnTo>
                  <a:pt x="678" y="1926"/>
                </a:lnTo>
                <a:lnTo>
                  <a:pt x="681" y="1933"/>
                </a:lnTo>
                <a:lnTo>
                  <a:pt x="685" y="1940"/>
                </a:lnTo>
                <a:lnTo>
                  <a:pt x="690" y="1947"/>
                </a:lnTo>
                <a:lnTo>
                  <a:pt x="695" y="1954"/>
                </a:lnTo>
                <a:lnTo>
                  <a:pt x="685" y="1963"/>
                </a:lnTo>
                <a:lnTo>
                  <a:pt x="674" y="1970"/>
                </a:lnTo>
                <a:lnTo>
                  <a:pt x="660" y="1976"/>
                </a:lnTo>
                <a:lnTo>
                  <a:pt x="646" y="1979"/>
                </a:lnTo>
                <a:lnTo>
                  <a:pt x="632" y="1981"/>
                </a:lnTo>
                <a:lnTo>
                  <a:pt x="618" y="1981"/>
                </a:lnTo>
                <a:lnTo>
                  <a:pt x="605" y="1983"/>
                </a:lnTo>
                <a:lnTo>
                  <a:pt x="591" y="1983"/>
                </a:lnTo>
                <a:lnTo>
                  <a:pt x="574" y="1963"/>
                </a:lnTo>
                <a:lnTo>
                  <a:pt x="567" y="1963"/>
                </a:lnTo>
                <a:lnTo>
                  <a:pt x="558" y="1965"/>
                </a:lnTo>
                <a:lnTo>
                  <a:pt x="547" y="1967"/>
                </a:lnTo>
                <a:lnTo>
                  <a:pt x="535" y="1968"/>
                </a:lnTo>
                <a:lnTo>
                  <a:pt x="524" y="1972"/>
                </a:lnTo>
                <a:lnTo>
                  <a:pt x="514" y="1976"/>
                </a:lnTo>
                <a:lnTo>
                  <a:pt x="503" y="1979"/>
                </a:lnTo>
                <a:lnTo>
                  <a:pt x="496" y="1983"/>
                </a:lnTo>
                <a:lnTo>
                  <a:pt x="478" y="1963"/>
                </a:lnTo>
                <a:lnTo>
                  <a:pt x="475" y="1963"/>
                </a:lnTo>
                <a:lnTo>
                  <a:pt x="469" y="1965"/>
                </a:lnTo>
                <a:lnTo>
                  <a:pt x="466" y="1967"/>
                </a:lnTo>
                <a:lnTo>
                  <a:pt x="461" y="1968"/>
                </a:lnTo>
                <a:lnTo>
                  <a:pt x="455" y="1970"/>
                </a:lnTo>
                <a:lnTo>
                  <a:pt x="452" y="1970"/>
                </a:lnTo>
                <a:lnTo>
                  <a:pt x="446" y="1972"/>
                </a:lnTo>
                <a:lnTo>
                  <a:pt x="443" y="1972"/>
                </a:lnTo>
                <a:lnTo>
                  <a:pt x="439" y="1968"/>
                </a:lnTo>
                <a:lnTo>
                  <a:pt x="436" y="1965"/>
                </a:lnTo>
                <a:lnTo>
                  <a:pt x="431" y="1960"/>
                </a:lnTo>
                <a:lnTo>
                  <a:pt x="425" y="1956"/>
                </a:lnTo>
                <a:lnTo>
                  <a:pt x="418" y="1953"/>
                </a:lnTo>
                <a:lnTo>
                  <a:pt x="413" y="1951"/>
                </a:lnTo>
                <a:lnTo>
                  <a:pt x="406" y="1951"/>
                </a:lnTo>
                <a:lnTo>
                  <a:pt x="401" y="1954"/>
                </a:lnTo>
                <a:lnTo>
                  <a:pt x="452" y="2011"/>
                </a:lnTo>
                <a:lnTo>
                  <a:pt x="441" y="2011"/>
                </a:lnTo>
                <a:lnTo>
                  <a:pt x="431" y="2011"/>
                </a:lnTo>
                <a:lnTo>
                  <a:pt x="420" y="2007"/>
                </a:lnTo>
                <a:lnTo>
                  <a:pt x="409" y="2002"/>
                </a:lnTo>
                <a:lnTo>
                  <a:pt x="397" y="1997"/>
                </a:lnTo>
                <a:lnTo>
                  <a:pt x="386" y="1991"/>
                </a:lnTo>
                <a:lnTo>
                  <a:pt x="376" y="1986"/>
                </a:lnTo>
                <a:lnTo>
                  <a:pt x="365" y="1983"/>
                </a:lnTo>
                <a:lnTo>
                  <a:pt x="355" y="1984"/>
                </a:lnTo>
                <a:lnTo>
                  <a:pt x="344" y="1986"/>
                </a:lnTo>
                <a:lnTo>
                  <a:pt x="333" y="1984"/>
                </a:lnTo>
                <a:lnTo>
                  <a:pt x="325" y="1983"/>
                </a:lnTo>
                <a:lnTo>
                  <a:pt x="316" y="1979"/>
                </a:lnTo>
                <a:lnTo>
                  <a:pt x="310" y="1976"/>
                </a:lnTo>
                <a:lnTo>
                  <a:pt x="305" y="1970"/>
                </a:lnTo>
                <a:lnTo>
                  <a:pt x="303" y="1963"/>
                </a:lnTo>
                <a:lnTo>
                  <a:pt x="298" y="1963"/>
                </a:lnTo>
                <a:lnTo>
                  <a:pt x="286" y="1965"/>
                </a:lnTo>
                <a:lnTo>
                  <a:pt x="272" y="1965"/>
                </a:lnTo>
                <a:lnTo>
                  <a:pt x="256" y="1967"/>
                </a:lnTo>
                <a:lnTo>
                  <a:pt x="238" y="1967"/>
                </a:lnTo>
                <a:lnTo>
                  <a:pt x="222" y="1967"/>
                </a:lnTo>
                <a:lnTo>
                  <a:pt x="208" y="1965"/>
                </a:lnTo>
                <a:lnTo>
                  <a:pt x="199" y="1963"/>
                </a:lnTo>
                <a:lnTo>
                  <a:pt x="199" y="1967"/>
                </a:lnTo>
                <a:lnTo>
                  <a:pt x="201" y="1972"/>
                </a:lnTo>
                <a:lnTo>
                  <a:pt x="203" y="1977"/>
                </a:lnTo>
                <a:lnTo>
                  <a:pt x="204" y="1981"/>
                </a:lnTo>
                <a:lnTo>
                  <a:pt x="206" y="1986"/>
                </a:lnTo>
                <a:lnTo>
                  <a:pt x="206" y="1991"/>
                </a:lnTo>
                <a:lnTo>
                  <a:pt x="208" y="1997"/>
                </a:lnTo>
                <a:lnTo>
                  <a:pt x="208" y="2000"/>
                </a:lnTo>
                <a:lnTo>
                  <a:pt x="197" y="2000"/>
                </a:lnTo>
                <a:lnTo>
                  <a:pt x="187" y="2000"/>
                </a:lnTo>
                <a:lnTo>
                  <a:pt x="176" y="1999"/>
                </a:lnTo>
                <a:lnTo>
                  <a:pt x="166" y="1999"/>
                </a:lnTo>
                <a:lnTo>
                  <a:pt x="155" y="1999"/>
                </a:lnTo>
                <a:lnTo>
                  <a:pt x="146" y="1997"/>
                </a:lnTo>
                <a:lnTo>
                  <a:pt x="137" y="1993"/>
                </a:lnTo>
                <a:lnTo>
                  <a:pt x="130" y="1991"/>
                </a:lnTo>
                <a:lnTo>
                  <a:pt x="123" y="1993"/>
                </a:lnTo>
                <a:lnTo>
                  <a:pt x="114" y="1997"/>
                </a:lnTo>
                <a:lnTo>
                  <a:pt x="107" y="1999"/>
                </a:lnTo>
                <a:lnTo>
                  <a:pt x="99" y="1999"/>
                </a:lnTo>
                <a:lnTo>
                  <a:pt x="91" y="1999"/>
                </a:lnTo>
                <a:lnTo>
                  <a:pt x="83" y="2000"/>
                </a:lnTo>
                <a:lnTo>
                  <a:pt x="76" y="2000"/>
                </a:lnTo>
                <a:lnTo>
                  <a:pt x="68" y="2000"/>
                </a:lnTo>
                <a:lnTo>
                  <a:pt x="68" y="2007"/>
                </a:lnTo>
                <a:lnTo>
                  <a:pt x="67" y="2013"/>
                </a:lnTo>
                <a:lnTo>
                  <a:pt x="65" y="2018"/>
                </a:lnTo>
                <a:lnTo>
                  <a:pt x="63" y="2021"/>
                </a:lnTo>
                <a:lnTo>
                  <a:pt x="61" y="2027"/>
                </a:lnTo>
                <a:lnTo>
                  <a:pt x="58" y="2030"/>
                </a:lnTo>
                <a:lnTo>
                  <a:pt x="54" y="2034"/>
                </a:lnTo>
                <a:lnTo>
                  <a:pt x="51" y="2037"/>
                </a:lnTo>
                <a:lnTo>
                  <a:pt x="44" y="2034"/>
                </a:lnTo>
                <a:lnTo>
                  <a:pt x="38" y="2032"/>
                </a:lnTo>
                <a:lnTo>
                  <a:pt x="31" y="2030"/>
                </a:lnTo>
                <a:lnTo>
                  <a:pt x="24" y="2030"/>
                </a:lnTo>
                <a:lnTo>
                  <a:pt x="19" y="2030"/>
                </a:lnTo>
                <a:lnTo>
                  <a:pt x="12" y="2032"/>
                </a:lnTo>
                <a:lnTo>
                  <a:pt x="5" y="2034"/>
                </a:lnTo>
                <a:lnTo>
                  <a:pt x="0" y="2037"/>
                </a:lnTo>
                <a:lnTo>
                  <a:pt x="5" y="2041"/>
                </a:lnTo>
                <a:lnTo>
                  <a:pt x="10" y="2041"/>
                </a:lnTo>
                <a:lnTo>
                  <a:pt x="15" y="2041"/>
                </a:lnTo>
                <a:lnTo>
                  <a:pt x="23" y="2041"/>
                </a:lnTo>
                <a:lnTo>
                  <a:pt x="28" y="2041"/>
                </a:lnTo>
                <a:lnTo>
                  <a:pt x="35" y="2039"/>
                </a:lnTo>
                <a:lnTo>
                  <a:pt x="42" y="2037"/>
                </a:lnTo>
                <a:lnTo>
                  <a:pt x="51" y="2037"/>
                </a:lnTo>
                <a:lnTo>
                  <a:pt x="63" y="2046"/>
                </a:lnTo>
                <a:lnTo>
                  <a:pt x="77" y="2053"/>
                </a:lnTo>
                <a:lnTo>
                  <a:pt x="91" y="2059"/>
                </a:lnTo>
                <a:lnTo>
                  <a:pt x="109" y="2062"/>
                </a:lnTo>
                <a:lnTo>
                  <a:pt x="125" y="2067"/>
                </a:lnTo>
                <a:lnTo>
                  <a:pt x="141" y="2073"/>
                </a:lnTo>
                <a:lnTo>
                  <a:pt x="155" y="2078"/>
                </a:lnTo>
                <a:lnTo>
                  <a:pt x="167" y="2087"/>
                </a:lnTo>
                <a:lnTo>
                  <a:pt x="174" y="2087"/>
                </a:lnTo>
                <a:lnTo>
                  <a:pt x="182" y="2089"/>
                </a:lnTo>
                <a:lnTo>
                  <a:pt x="189" y="2092"/>
                </a:lnTo>
                <a:lnTo>
                  <a:pt x="197" y="2097"/>
                </a:lnTo>
                <a:lnTo>
                  <a:pt x="204" y="2103"/>
                </a:lnTo>
                <a:lnTo>
                  <a:pt x="213" y="2108"/>
                </a:lnTo>
                <a:lnTo>
                  <a:pt x="220" y="2113"/>
                </a:lnTo>
                <a:lnTo>
                  <a:pt x="227" y="2113"/>
                </a:lnTo>
                <a:lnTo>
                  <a:pt x="234" y="2120"/>
                </a:lnTo>
                <a:lnTo>
                  <a:pt x="238" y="2122"/>
                </a:lnTo>
                <a:lnTo>
                  <a:pt x="243" y="2124"/>
                </a:lnTo>
                <a:lnTo>
                  <a:pt x="250" y="2126"/>
                </a:lnTo>
                <a:lnTo>
                  <a:pt x="256" y="2129"/>
                </a:lnTo>
                <a:lnTo>
                  <a:pt x="263" y="2133"/>
                </a:lnTo>
                <a:lnTo>
                  <a:pt x="268" y="2136"/>
                </a:lnTo>
                <a:lnTo>
                  <a:pt x="273" y="2138"/>
                </a:lnTo>
                <a:lnTo>
                  <a:pt x="277" y="2138"/>
                </a:lnTo>
                <a:lnTo>
                  <a:pt x="272" y="2142"/>
                </a:lnTo>
                <a:lnTo>
                  <a:pt x="266" y="2143"/>
                </a:lnTo>
                <a:lnTo>
                  <a:pt x="261" y="2145"/>
                </a:lnTo>
                <a:lnTo>
                  <a:pt x="256" y="2145"/>
                </a:lnTo>
                <a:lnTo>
                  <a:pt x="250" y="2143"/>
                </a:lnTo>
                <a:lnTo>
                  <a:pt x="245" y="2140"/>
                </a:lnTo>
                <a:lnTo>
                  <a:pt x="240" y="2136"/>
                </a:lnTo>
                <a:lnTo>
                  <a:pt x="234" y="2129"/>
                </a:lnTo>
                <a:lnTo>
                  <a:pt x="227" y="2129"/>
                </a:lnTo>
                <a:lnTo>
                  <a:pt x="224" y="2128"/>
                </a:lnTo>
                <a:lnTo>
                  <a:pt x="219" y="2126"/>
                </a:lnTo>
                <a:lnTo>
                  <a:pt x="215" y="2122"/>
                </a:lnTo>
                <a:lnTo>
                  <a:pt x="212" y="2120"/>
                </a:lnTo>
                <a:lnTo>
                  <a:pt x="208" y="2119"/>
                </a:lnTo>
                <a:lnTo>
                  <a:pt x="203" y="2117"/>
                </a:lnTo>
                <a:lnTo>
                  <a:pt x="197" y="2117"/>
                </a:lnTo>
                <a:lnTo>
                  <a:pt x="192" y="2113"/>
                </a:lnTo>
                <a:lnTo>
                  <a:pt x="187" y="2112"/>
                </a:lnTo>
                <a:lnTo>
                  <a:pt x="180" y="2112"/>
                </a:lnTo>
                <a:lnTo>
                  <a:pt x="173" y="2110"/>
                </a:lnTo>
                <a:lnTo>
                  <a:pt x="164" y="2110"/>
                </a:lnTo>
                <a:lnTo>
                  <a:pt x="157" y="2112"/>
                </a:lnTo>
                <a:lnTo>
                  <a:pt x="151" y="2112"/>
                </a:lnTo>
                <a:lnTo>
                  <a:pt x="148" y="2112"/>
                </a:lnTo>
                <a:lnTo>
                  <a:pt x="144" y="2110"/>
                </a:lnTo>
                <a:lnTo>
                  <a:pt x="141" y="2108"/>
                </a:lnTo>
                <a:lnTo>
                  <a:pt x="136" y="2106"/>
                </a:lnTo>
                <a:lnTo>
                  <a:pt x="132" y="2103"/>
                </a:lnTo>
                <a:lnTo>
                  <a:pt x="127" y="2099"/>
                </a:lnTo>
                <a:lnTo>
                  <a:pt x="121" y="2097"/>
                </a:lnTo>
                <a:lnTo>
                  <a:pt x="116" y="2096"/>
                </a:lnTo>
                <a:lnTo>
                  <a:pt x="109" y="2094"/>
                </a:lnTo>
                <a:lnTo>
                  <a:pt x="107" y="2108"/>
                </a:lnTo>
                <a:lnTo>
                  <a:pt x="143" y="2119"/>
                </a:lnTo>
                <a:lnTo>
                  <a:pt x="176" y="2129"/>
                </a:lnTo>
                <a:lnTo>
                  <a:pt x="208" y="2138"/>
                </a:lnTo>
                <a:lnTo>
                  <a:pt x="238" y="2145"/>
                </a:lnTo>
                <a:lnTo>
                  <a:pt x="266" y="2154"/>
                </a:lnTo>
                <a:lnTo>
                  <a:pt x="295" y="2161"/>
                </a:lnTo>
                <a:lnTo>
                  <a:pt x="321" y="2168"/>
                </a:lnTo>
                <a:lnTo>
                  <a:pt x="348" y="2175"/>
                </a:lnTo>
                <a:lnTo>
                  <a:pt x="2405" y="2177"/>
                </a:lnTo>
                <a:lnTo>
                  <a:pt x="2442" y="2166"/>
                </a:lnTo>
                <a:lnTo>
                  <a:pt x="2474" y="2158"/>
                </a:lnTo>
                <a:lnTo>
                  <a:pt x="2504" y="2149"/>
                </a:lnTo>
                <a:lnTo>
                  <a:pt x="2532" y="2142"/>
                </a:lnTo>
                <a:lnTo>
                  <a:pt x="2559" y="2135"/>
                </a:lnTo>
                <a:lnTo>
                  <a:pt x="2585" y="2126"/>
                </a:lnTo>
                <a:lnTo>
                  <a:pt x="2613" y="2119"/>
                </a:lnTo>
                <a:lnTo>
                  <a:pt x="2645" y="2108"/>
                </a:lnTo>
                <a:close/>
                <a:moveTo>
                  <a:pt x="1958" y="921"/>
                </a:moveTo>
                <a:lnTo>
                  <a:pt x="1956" y="936"/>
                </a:lnTo>
                <a:lnTo>
                  <a:pt x="1951" y="954"/>
                </a:lnTo>
                <a:lnTo>
                  <a:pt x="1944" y="972"/>
                </a:lnTo>
                <a:lnTo>
                  <a:pt x="1935" y="989"/>
                </a:lnTo>
                <a:lnTo>
                  <a:pt x="1923" y="1007"/>
                </a:lnTo>
                <a:lnTo>
                  <a:pt x="1911" y="1019"/>
                </a:lnTo>
                <a:lnTo>
                  <a:pt x="1903" y="1025"/>
                </a:lnTo>
                <a:lnTo>
                  <a:pt x="1896" y="1028"/>
                </a:lnTo>
                <a:lnTo>
                  <a:pt x="1888" y="1032"/>
                </a:lnTo>
                <a:lnTo>
                  <a:pt x="1880" y="1032"/>
                </a:lnTo>
                <a:lnTo>
                  <a:pt x="1879" y="1039"/>
                </a:lnTo>
                <a:lnTo>
                  <a:pt x="1877" y="1046"/>
                </a:lnTo>
                <a:lnTo>
                  <a:pt x="1873" y="1053"/>
                </a:lnTo>
                <a:lnTo>
                  <a:pt x="1870" y="1060"/>
                </a:lnTo>
                <a:lnTo>
                  <a:pt x="1859" y="1073"/>
                </a:lnTo>
                <a:lnTo>
                  <a:pt x="1847" y="1085"/>
                </a:lnTo>
                <a:lnTo>
                  <a:pt x="1835" y="1097"/>
                </a:lnTo>
                <a:lnTo>
                  <a:pt x="1820" y="1108"/>
                </a:lnTo>
                <a:lnTo>
                  <a:pt x="1810" y="1117"/>
                </a:lnTo>
                <a:lnTo>
                  <a:pt x="1801" y="1126"/>
                </a:lnTo>
                <a:lnTo>
                  <a:pt x="1801" y="1163"/>
                </a:lnTo>
                <a:lnTo>
                  <a:pt x="1819" y="1180"/>
                </a:lnTo>
                <a:lnTo>
                  <a:pt x="1819" y="1191"/>
                </a:lnTo>
                <a:lnTo>
                  <a:pt x="1817" y="1198"/>
                </a:lnTo>
                <a:lnTo>
                  <a:pt x="1817" y="1205"/>
                </a:lnTo>
                <a:lnTo>
                  <a:pt x="1815" y="1212"/>
                </a:lnTo>
                <a:lnTo>
                  <a:pt x="1815" y="1217"/>
                </a:lnTo>
                <a:lnTo>
                  <a:pt x="1815" y="1224"/>
                </a:lnTo>
                <a:lnTo>
                  <a:pt x="1817" y="1230"/>
                </a:lnTo>
                <a:lnTo>
                  <a:pt x="1819" y="1237"/>
                </a:lnTo>
                <a:lnTo>
                  <a:pt x="1815" y="1240"/>
                </a:lnTo>
                <a:lnTo>
                  <a:pt x="1813" y="1246"/>
                </a:lnTo>
                <a:lnTo>
                  <a:pt x="1812" y="1249"/>
                </a:lnTo>
                <a:lnTo>
                  <a:pt x="1810" y="1255"/>
                </a:lnTo>
                <a:lnTo>
                  <a:pt x="1808" y="1260"/>
                </a:lnTo>
                <a:lnTo>
                  <a:pt x="1806" y="1265"/>
                </a:lnTo>
                <a:lnTo>
                  <a:pt x="1805" y="1270"/>
                </a:lnTo>
                <a:lnTo>
                  <a:pt x="1801" y="1274"/>
                </a:lnTo>
                <a:lnTo>
                  <a:pt x="1792" y="1283"/>
                </a:lnTo>
                <a:lnTo>
                  <a:pt x="1776" y="1283"/>
                </a:lnTo>
                <a:lnTo>
                  <a:pt x="1767" y="1292"/>
                </a:lnTo>
                <a:lnTo>
                  <a:pt x="1764" y="1297"/>
                </a:lnTo>
                <a:lnTo>
                  <a:pt x="1762" y="1302"/>
                </a:lnTo>
                <a:lnTo>
                  <a:pt x="1762" y="1308"/>
                </a:lnTo>
                <a:lnTo>
                  <a:pt x="1760" y="1313"/>
                </a:lnTo>
                <a:lnTo>
                  <a:pt x="1759" y="1318"/>
                </a:lnTo>
                <a:lnTo>
                  <a:pt x="1755" y="1322"/>
                </a:lnTo>
                <a:lnTo>
                  <a:pt x="1748" y="1322"/>
                </a:lnTo>
                <a:lnTo>
                  <a:pt x="1741" y="1320"/>
                </a:lnTo>
                <a:lnTo>
                  <a:pt x="1741" y="1327"/>
                </a:lnTo>
                <a:lnTo>
                  <a:pt x="1741" y="1332"/>
                </a:lnTo>
                <a:lnTo>
                  <a:pt x="1743" y="1338"/>
                </a:lnTo>
                <a:lnTo>
                  <a:pt x="1744" y="1343"/>
                </a:lnTo>
                <a:lnTo>
                  <a:pt x="1746" y="1348"/>
                </a:lnTo>
                <a:lnTo>
                  <a:pt x="1748" y="1355"/>
                </a:lnTo>
                <a:lnTo>
                  <a:pt x="1748" y="1361"/>
                </a:lnTo>
                <a:lnTo>
                  <a:pt x="1750" y="1368"/>
                </a:lnTo>
                <a:lnTo>
                  <a:pt x="1746" y="1371"/>
                </a:lnTo>
                <a:lnTo>
                  <a:pt x="1743" y="1373"/>
                </a:lnTo>
                <a:lnTo>
                  <a:pt x="1739" y="1376"/>
                </a:lnTo>
                <a:lnTo>
                  <a:pt x="1734" y="1380"/>
                </a:lnTo>
                <a:lnTo>
                  <a:pt x="1730" y="1382"/>
                </a:lnTo>
                <a:lnTo>
                  <a:pt x="1725" y="1384"/>
                </a:lnTo>
                <a:lnTo>
                  <a:pt x="1720" y="1385"/>
                </a:lnTo>
                <a:lnTo>
                  <a:pt x="1714" y="1385"/>
                </a:lnTo>
                <a:lnTo>
                  <a:pt x="1714" y="1389"/>
                </a:lnTo>
                <a:lnTo>
                  <a:pt x="1713" y="1394"/>
                </a:lnTo>
                <a:lnTo>
                  <a:pt x="1713" y="1398"/>
                </a:lnTo>
                <a:lnTo>
                  <a:pt x="1711" y="1401"/>
                </a:lnTo>
                <a:lnTo>
                  <a:pt x="1711" y="1405"/>
                </a:lnTo>
                <a:lnTo>
                  <a:pt x="1711" y="1407"/>
                </a:lnTo>
                <a:lnTo>
                  <a:pt x="1713" y="1407"/>
                </a:lnTo>
                <a:lnTo>
                  <a:pt x="1714" y="1405"/>
                </a:lnTo>
                <a:lnTo>
                  <a:pt x="1714" y="1422"/>
                </a:lnTo>
                <a:lnTo>
                  <a:pt x="1707" y="1429"/>
                </a:lnTo>
                <a:lnTo>
                  <a:pt x="1697" y="1435"/>
                </a:lnTo>
                <a:lnTo>
                  <a:pt x="1688" y="1442"/>
                </a:lnTo>
                <a:lnTo>
                  <a:pt x="1677" y="1449"/>
                </a:lnTo>
                <a:lnTo>
                  <a:pt x="1669" y="1456"/>
                </a:lnTo>
                <a:lnTo>
                  <a:pt x="1660" y="1465"/>
                </a:lnTo>
                <a:lnTo>
                  <a:pt x="1658" y="1470"/>
                </a:lnTo>
                <a:lnTo>
                  <a:pt x="1656" y="1475"/>
                </a:lnTo>
                <a:lnTo>
                  <a:pt x="1654" y="1481"/>
                </a:lnTo>
                <a:lnTo>
                  <a:pt x="1653" y="1488"/>
                </a:lnTo>
                <a:lnTo>
                  <a:pt x="1635" y="1491"/>
                </a:lnTo>
                <a:lnTo>
                  <a:pt x="1617" y="1495"/>
                </a:lnTo>
                <a:lnTo>
                  <a:pt x="1600" y="1498"/>
                </a:lnTo>
                <a:lnTo>
                  <a:pt x="1584" y="1500"/>
                </a:lnTo>
                <a:lnTo>
                  <a:pt x="1568" y="1502"/>
                </a:lnTo>
                <a:lnTo>
                  <a:pt x="1550" y="1504"/>
                </a:lnTo>
                <a:lnTo>
                  <a:pt x="1533" y="1505"/>
                </a:lnTo>
                <a:lnTo>
                  <a:pt x="1513" y="1505"/>
                </a:lnTo>
                <a:lnTo>
                  <a:pt x="1504" y="1495"/>
                </a:lnTo>
                <a:lnTo>
                  <a:pt x="1497" y="1482"/>
                </a:lnTo>
                <a:lnTo>
                  <a:pt x="1490" y="1468"/>
                </a:lnTo>
                <a:lnTo>
                  <a:pt x="1483" y="1454"/>
                </a:lnTo>
                <a:lnTo>
                  <a:pt x="1478" y="1442"/>
                </a:lnTo>
                <a:lnTo>
                  <a:pt x="1471" y="1428"/>
                </a:lnTo>
                <a:lnTo>
                  <a:pt x="1462" y="1415"/>
                </a:lnTo>
                <a:lnTo>
                  <a:pt x="1453" y="1405"/>
                </a:lnTo>
                <a:lnTo>
                  <a:pt x="1453" y="1401"/>
                </a:lnTo>
                <a:lnTo>
                  <a:pt x="1455" y="1398"/>
                </a:lnTo>
                <a:lnTo>
                  <a:pt x="1455" y="1394"/>
                </a:lnTo>
                <a:lnTo>
                  <a:pt x="1457" y="1391"/>
                </a:lnTo>
                <a:lnTo>
                  <a:pt x="1458" y="1387"/>
                </a:lnTo>
                <a:lnTo>
                  <a:pt x="1460" y="1384"/>
                </a:lnTo>
                <a:lnTo>
                  <a:pt x="1462" y="1380"/>
                </a:lnTo>
                <a:lnTo>
                  <a:pt x="1462" y="1376"/>
                </a:lnTo>
                <a:lnTo>
                  <a:pt x="1458" y="1368"/>
                </a:lnTo>
                <a:lnTo>
                  <a:pt x="1457" y="1361"/>
                </a:lnTo>
                <a:lnTo>
                  <a:pt x="1455" y="1352"/>
                </a:lnTo>
                <a:lnTo>
                  <a:pt x="1453" y="1343"/>
                </a:lnTo>
                <a:lnTo>
                  <a:pt x="1453" y="1334"/>
                </a:lnTo>
                <a:lnTo>
                  <a:pt x="1453" y="1325"/>
                </a:lnTo>
                <a:lnTo>
                  <a:pt x="1453" y="1318"/>
                </a:lnTo>
                <a:lnTo>
                  <a:pt x="1453" y="1311"/>
                </a:lnTo>
                <a:lnTo>
                  <a:pt x="1448" y="1308"/>
                </a:lnTo>
                <a:lnTo>
                  <a:pt x="1442" y="1304"/>
                </a:lnTo>
                <a:lnTo>
                  <a:pt x="1439" y="1300"/>
                </a:lnTo>
                <a:lnTo>
                  <a:pt x="1437" y="1295"/>
                </a:lnTo>
                <a:lnTo>
                  <a:pt x="1434" y="1292"/>
                </a:lnTo>
                <a:lnTo>
                  <a:pt x="1432" y="1286"/>
                </a:lnTo>
                <a:lnTo>
                  <a:pt x="1430" y="1281"/>
                </a:lnTo>
                <a:lnTo>
                  <a:pt x="1427" y="1274"/>
                </a:lnTo>
                <a:lnTo>
                  <a:pt x="1428" y="1269"/>
                </a:lnTo>
                <a:lnTo>
                  <a:pt x="1430" y="1263"/>
                </a:lnTo>
                <a:lnTo>
                  <a:pt x="1434" y="1258"/>
                </a:lnTo>
                <a:lnTo>
                  <a:pt x="1437" y="1251"/>
                </a:lnTo>
                <a:lnTo>
                  <a:pt x="1441" y="1244"/>
                </a:lnTo>
                <a:lnTo>
                  <a:pt x="1446" y="1237"/>
                </a:lnTo>
                <a:lnTo>
                  <a:pt x="1450" y="1232"/>
                </a:lnTo>
                <a:lnTo>
                  <a:pt x="1453" y="1228"/>
                </a:lnTo>
                <a:lnTo>
                  <a:pt x="1453" y="1171"/>
                </a:lnTo>
                <a:lnTo>
                  <a:pt x="1427" y="1143"/>
                </a:lnTo>
                <a:lnTo>
                  <a:pt x="1427" y="1106"/>
                </a:lnTo>
                <a:lnTo>
                  <a:pt x="1420" y="1095"/>
                </a:lnTo>
                <a:lnTo>
                  <a:pt x="1412" y="1085"/>
                </a:lnTo>
                <a:lnTo>
                  <a:pt x="1411" y="1074"/>
                </a:lnTo>
                <a:lnTo>
                  <a:pt x="1409" y="1064"/>
                </a:lnTo>
                <a:lnTo>
                  <a:pt x="1407" y="1051"/>
                </a:lnTo>
                <a:lnTo>
                  <a:pt x="1409" y="1039"/>
                </a:lnTo>
                <a:lnTo>
                  <a:pt x="1409" y="1027"/>
                </a:lnTo>
                <a:lnTo>
                  <a:pt x="1409" y="1014"/>
                </a:lnTo>
                <a:lnTo>
                  <a:pt x="1398" y="1004"/>
                </a:lnTo>
                <a:lnTo>
                  <a:pt x="1386" y="997"/>
                </a:lnTo>
                <a:lnTo>
                  <a:pt x="1372" y="991"/>
                </a:lnTo>
                <a:lnTo>
                  <a:pt x="1356" y="989"/>
                </a:lnTo>
                <a:lnTo>
                  <a:pt x="1340" y="986"/>
                </a:lnTo>
                <a:lnTo>
                  <a:pt x="1326" y="986"/>
                </a:lnTo>
                <a:lnTo>
                  <a:pt x="1310" y="986"/>
                </a:lnTo>
                <a:lnTo>
                  <a:pt x="1296" y="986"/>
                </a:lnTo>
                <a:lnTo>
                  <a:pt x="1278" y="1004"/>
                </a:lnTo>
                <a:lnTo>
                  <a:pt x="1269" y="1004"/>
                </a:lnTo>
                <a:lnTo>
                  <a:pt x="1257" y="1002"/>
                </a:lnTo>
                <a:lnTo>
                  <a:pt x="1246" y="998"/>
                </a:lnTo>
                <a:lnTo>
                  <a:pt x="1236" y="995"/>
                </a:lnTo>
                <a:lnTo>
                  <a:pt x="1223" y="991"/>
                </a:lnTo>
                <a:lnTo>
                  <a:pt x="1213" y="988"/>
                </a:lnTo>
                <a:lnTo>
                  <a:pt x="1202" y="986"/>
                </a:lnTo>
                <a:lnTo>
                  <a:pt x="1192" y="986"/>
                </a:lnTo>
                <a:lnTo>
                  <a:pt x="1174" y="1004"/>
                </a:lnTo>
                <a:lnTo>
                  <a:pt x="1158" y="995"/>
                </a:lnTo>
                <a:lnTo>
                  <a:pt x="1142" y="984"/>
                </a:lnTo>
                <a:lnTo>
                  <a:pt x="1126" y="970"/>
                </a:lnTo>
                <a:lnTo>
                  <a:pt x="1110" y="956"/>
                </a:lnTo>
                <a:lnTo>
                  <a:pt x="1095" y="940"/>
                </a:lnTo>
                <a:lnTo>
                  <a:pt x="1080" y="924"/>
                </a:lnTo>
                <a:lnTo>
                  <a:pt x="1066" y="908"/>
                </a:lnTo>
                <a:lnTo>
                  <a:pt x="1052" y="894"/>
                </a:lnTo>
                <a:lnTo>
                  <a:pt x="1056" y="887"/>
                </a:lnTo>
                <a:lnTo>
                  <a:pt x="1057" y="882"/>
                </a:lnTo>
                <a:lnTo>
                  <a:pt x="1057" y="878"/>
                </a:lnTo>
                <a:lnTo>
                  <a:pt x="1059" y="875"/>
                </a:lnTo>
                <a:lnTo>
                  <a:pt x="1057" y="871"/>
                </a:lnTo>
                <a:lnTo>
                  <a:pt x="1057" y="868"/>
                </a:lnTo>
                <a:lnTo>
                  <a:pt x="1056" y="862"/>
                </a:lnTo>
                <a:lnTo>
                  <a:pt x="1052" y="857"/>
                </a:lnTo>
                <a:lnTo>
                  <a:pt x="1056" y="848"/>
                </a:lnTo>
                <a:lnTo>
                  <a:pt x="1057" y="841"/>
                </a:lnTo>
                <a:lnTo>
                  <a:pt x="1059" y="832"/>
                </a:lnTo>
                <a:lnTo>
                  <a:pt x="1059" y="823"/>
                </a:lnTo>
                <a:lnTo>
                  <a:pt x="1061" y="814"/>
                </a:lnTo>
                <a:lnTo>
                  <a:pt x="1061" y="806"/>
                </a:lnTo>
                <a:lnTo>
                  <a:pt x="1061" y="799"/>
                </a:lnTo>
                <a:lnTo>
                  <a:pt x="1061" y="792"/>
                </a:lnTo>
                <a:lnTo>
                  <a:pt x="1043" y="774"/>
                </a:lnTo>
                <a:lnTo>
                  <a:pt x="1201" y="604"/>
                </a:lnTo>
                <a:lnTo>
                  <a:pt x="1204" y="606"/>
                </a:lnTo>
                <a:lnTo>
                  <a:pt x="1211" y="606"/>
                </a:lnTo>
                <a:lnTo>
                  <a:pt x="1216" y="606"/>
                </a:lnTo>
                <a:lnTo>
                  <a:pt x="1223" y="608"/>
                </a:lnTo>
                <a:lnTo>
                  <a:pt x="1229" y="606"/>
                </a:lnTo>
                <a:lnTo>
                  <a:pt x="1231" y="604"/>
                </a:lnTo>
                <a:lnTo>
                  <a:pt x="1231" y="601"/>
                </a:lnTo>
                <a:lnTo>
                  <a:pt x="1227" y="595"/>
                </a:lnTo>
                <a:lnTo>
                  <a:pt x="1232" y="595"/>
                </a:lnTo>
                <a:lnTo>
                  <a:pt x="1243" y="595"/>
                </a:lnTo>
                <a:lnTo>
                  <a:pt x="1255" y="595"/>
                </a:lnTo>
                <a:lnTo>
                  <a:pt x="1271" y="594"/>
                </a:lnTo>
                <a:lnTo>
                  <a:pt x="1287" y="594"/>
                </a:lnTo>
                <a:lnTo>
                  <a:pt x="1301" y="592"/>
                </a:lnTo>
                <a:lnTo>
                  <a:pt x="1314" y="590"/>
                </a:lnTo>
                <a:lnTo>
                  <a:pt x="1322" y="587"/>
                </a:lnTo>
                <a:lnTo>
                  <a:pt x="1333" y="588"/>
                </a:lnTo>
                <a:lnTo>
                  <a:pt x="1344" y="590"/>
                </a:lnTo>
                <a:lnTo>
                  <a:pt x="1354" y="590"/>
                </a:lnTo>
                <a:lnTo>
                  <a:pt x="1365" y="590"/>
                </a:lnTo>
                <a:lnTo>
                  <a:pt x="1377" y="588"/>
                </a:lnTo>
                <a:lnTo>
                  <a:pt x="1388" y="588"/>
                </a:lnTo>
                <a:lnTo>
                  <a:pt x="1398" y="587"/>
                </a:lnTo>
                <a:lnTo>
                  <a:pt x="1409" y="587"/>
                </a:lnTo>
                <a:lnTo>
                  <a:pt x="1416" y="599"/>
                </a:lnTo>
                <a:lnTo>
                  <a:pt x="1425" y="610"/>
                </a:lnTo>
                <a:lnTo>
                  <a:pt x="1432" y="618"/>
                </a:lnTo>
                <a:lnTo>
                  <a:pt x="1441" y="627"/>
                </a:lnTo>
                <a:lnTo>
                  <a:pt x="1450" y="634"/>
                </a:lnTo>
                <a:lnTo>
                  <a:pt x="1460" y="643"/>
                </a:lnTo>
                <a:lnTo>
                  <a:pt x="1469" y="650"/>
                </a:lnTo>
                <a:lnTo>
                  <a:pt x="1480" y="661"/>
                </a:lnTo>
                <a:lnTo>
                  <a:pt x="1513" y="661"/>
                </a:lnTo>
                <a:lnTo>
                  <a:pt x="1515" y="657"/>
                </a:lnTo>
                <a:lnTo>
                  <a:pt x="1515" y="654"/>
                </a:lnTo>
                <a:lnTo>
                  <a:pt x="1517" y="650"/>
                </a:lnTo>
                <a:lnTo>
                  <a:pt x="1518" y="647"/>
                </a:lnTo>
                <a:lnTo>
                  <a:pt x="1520" y="643"/>
                </a:lnTo>
                <a:lnTo>
                  <a:pt x="1522" y="640"/>
                </a:lnTo>
                <a:lnTo>
                  <a:pt x="1522" y="636"/>
                </a:lnTo>
                <a:lnTo>
                  <a:pt x="1522" y="632"/>
                </a:lnTo>
                <a:lnTo>
                  <a:pt x="1538" y="634"/>
                </a:lnTo>
                <a:lnTo>
                  <a:pt x="1554" y="638"/>
                </a:lnTo>
                <a:lnTo>
                  <a:pt x="1570" y="641"/>
                </a:lnTo>
                <a:lnTo>
                  <a:pt x="1586" y="645"/>
                </a:lnTo>
                <a:lnTo>
                  <a:pt x="1601" y="650"/>
                </a:lnTo>
                <a:lnTo>
                  <a:pt x="1617" y="652"/>
                </a:lnTo>
                <a:lnTo>
                  <a:pt x="1635" y="654"/>
                </a:lnTo>
                <a:lnTo>
                  <a:pt x="1653" y="652"/>
                </a:lnTo>
                <a:lnTo>
                  <a:pt x="1658" y="652"/>
                </a:lnTo>
                <a:lnTo>
                  <a:pt x="1661" y="654"/>
                </a:lnTo>
                <a:lnTo>
                  <a:pt x="1665" y="655"/>
                </a:lnTo>
                <a:lnTo>
                  <a:pt x="1670" y="655"/>
                </a:lnTo>
                <a:lnTo>
                  <a:pt x="1674" y="657"/>
                </a:lnTo>
                <a:lnTo>
                  <a:pt x="1676" y="659"/>
                </a:lnTo>
                <a:lnTo>
                  <a:pt x="1679" y="661"/>
                </a:lnTo>
                <a:lnTo>
                  <a:pt x="1688" y="670"/>
                </a:lnTo>
                <a:lnTo>
                  <a:pt x="1732" y="754"/>
                </a:lnTo>
                <a:lnTo>
                  <a:pt x="1750" y="754"/>
                </a:lnTo>
                <a:lnTo>
                  <a:pt x="1752" y="760"/>
                </a:lnTo>
                <a:lnTo>
                  <a:pt x="1753" y="767"/>
                </a:lnTo>
                <a:lnTo>
                  <a:pt x="1755" y="776"/>
                </a:lnTo>
                <a:lnTo>
                  <a:pt x="1757" y="786"/>
                </a:lnTo>
                <a:lnTo>
                  <a:pt x="1757" y="797"/>
                </a:lnTo>
                <a:lnTo>
                  <a:pt x="1757" y="806"/>
                </a:lnTo>
                <a:lnTo>
                  <a:pt x="1759" y="814"/>
                </a:lnTo>
                <a:lnTo>
                  <a:pt x="1759" y="820"/>
                </a:lnTo>
                <a:lnTo>
                  <a:pt x="1767" y="830"/>
                </a:lnTo>
                <a:lnTo>
                  <a:pt x="1782" y="846"/>
                </a:lnTo>
                <a:lnTo>
                  <a:pt x="1799" y="864"/>
                </a:lnTo>
                <a:lnTo>
                  <a:pt x="1819" y="885"/>
                </a:lnTo>
                <a:lnTo>
                  <a:pt x="1838" y="903"/>
                </a:lnTo>
                <a:lnTo>
                  <a:pt x="1856" y="919"/>
                </a:lnTo>
                <a:lnTo>
                  <a:pt x="1863" y="924"/>
                </a:lnTo>
                <a:lnTo>
                  <a:pt x="1870" y="929"/>
                </a:lnTo>
                <a:lnTo>
                  <a:pt x="1875" y="931"/>
                </a:lnTo>
                <a:lnTo>
                  <a:pt x="1880" y="929"/>
                </a:lnTo>
                <a:lnTo>
                  <a:pt x="1882" y="931"/>
                </a:lnTo>
                <a:lnTo>
                  <a:pt x="1888" y="931"/>
                </a:lnTo>
                <a:lnTo>
                  <a:pt x="1895" y="933"/>
                </a:lnTo>
                <a:lnTo>
                  <a:pt x="1903" y="935"/>
                </a:lnTo>
                <a:lnTo>
                  <a:pt x="1914" y="936"/>
                </a:lnTo>
                <a:lnTo>
                  <a:pt x="1925" y="938"/>
                </a:lnTo>
                <a:lnTo>
                  <a:pt x="1933" y="938"/>
                </a:lnTo>
                <a:lnTo>
                  <a:pt x="1941" y="938"/>
                </a:lnTo>
                <a:lnTo>
                  <a:pt x="1958" y="921"/>
                </a:lnTo>
                <a:lnTo>
                  <a:pt x="1960" y="924"/>
                </a:lnTo>
                <a:lnTo>
                  <a:pt x="1962" y="928"/>
                </a:lnTo>
                <a:lnTo>
                  <a:pt x="1963" y="929"/>
                </a:lnTo>
                <a:lnTo>
                  <a:pt x="1963" y="931"/>
                </a:lnTo>
                <a:lnTo>
                  <a:pt x="1962" y="929"/>
                </a:lnTo>
                <a:lnTo>
                  <a:pt x="1960" y="926"/>
                </a:lnTo>
                <a:lnTo>
                  <a:pt x="1958" y="921"/>
                </a:lnTo>
                <a:close/>
                <a:moveTo>
                  <a:pt x="1888" y="1368"/>
                </a:moveTo>
                <a:lnTo>
                  <a:pt x="1845" y="1368"/>
                </a:lnTo>
                <a:lnTo>
                  <a:pt x="1828" y="1348"/>
                </a:lnTo>
                <a:lnTo>
                  <a:pt x="1845" y="1331"/>
                </a:lnTo>
                <a:lnTo>
                  <a:pt x="1840" y="1327"/>
                </a:lnTo>
                <a:lnTo>
                  <a:pt x="1836" y="1323"/>
                </a:lnTo>
                <a:lnTo>
                  <a:pt x="1835" y="1320"/>
                </a:lnTo>
                <a:lnTo>
                  <a:pt x="1836" y="1315"/>
                </a:lnTo>
                <a:lnTo>
                  <a:pt x="1838" y="1311"/>
                </a:lnTo>
                <a:lnTo>
                  <a:pt x="1842" y="1306"/>
                </a:lnTo>
                <a:lnTo>
                  <a:pt x="1847" y="1300"/>
                </a:lnTo>
                <a:lnTo>
                  <a:pt x="1854" y="1293"/>
                </a:lnTo>
                <a:lnTo>
                  <a:pt x="1852" y="1290"/>
                </a:lnTo>
                <a:lnTo>
                  <a:pt x="1852" y="1286"/>
                </a:lnTo>
                <a:lnTo>
                  <a:pt x="1850" y="1283"/>
                </a:lnTo>
                <a:lnTo>
                  <a:pt x="1849" y="1279"/>
                </a:lnTo>
                <a:lnTo>
                  <a:pt x="1847" y="1276"/>
                </a:lnTo>
                <a:lnTo>
                  <a:pt x="1845" y="1272"/>
                </a:lnTo>
                <a:lnTo>
                  <a:pt x="1845" y="1269"/>
                </a:lnTo>
                <a:lnTo>
                  <a:pt x="1845" y="1265"/>
                </a:lnTo>
                <a:lnTo>
                  <a:pt x="1863" y="1246"/>
                </a:lnTo>
                <a:lnTo>
                  <a:pt x="1896" y="1246"/>
                </a:lnTo>
                <a:lnTo>
                  <a:pt x="1902" y="1239"/>
                </a:lnTo>
                <a:lnTo>
                  <a:pt x="1907" y="1232"/>
                </a:lnTo>
                <a:lnTo>
                  <a:pt x="1911" y="1226"/>
                </a:lnTo>
                <a:lnTo>
                  <a:pt x="1914" y="1219"/>
                </a:lnTo>
                <a:lnTo>
                  <a:pt x="1918" y="1212"/>
                </a:lnTo>
                <a:lnTo>
                  <a:pt x="1921" y="1205"/>
                </a:lnTo>
                <a:lnTo>
                  <a:pt x="1925" y="1198"/>
                </a:lnTo>
                <a:lnTo>
                  <a:pt x="1932" y="1191"/>
                </a:lnTo>
                <a:lnTo>
                  <a:pt x="1932" y="1198"/>
                </a:lnTo>
                <a:lnTo>
                  <a:pt x="1933" y="1207"/>
                </a:lnTo>
                <a:lnTo>
                  <a:pt x="1937" y="1214"/>
                </a:lnTo>
                <a:lnTo>
                  <a:pt x="1941" y="1223"/>
                </a:lnTo>
                <a:lnTo>
                  <a:pt x="1942" y="1230"/>
                </a:lnTo>
                <a:lnTo>
                  <a:pt x="1946" y="1237"/>
                </a:lnTo>
                <a:lnTo>
                  <a:pt x="1948" y="1242"/>
                </a:lnTo>
                <a:lnTo>
                  <a:pt x="1948" y="1246"/>
                </a:lnTo>
                <a:lnTo>
                  <a:pt x="1944" y="1247"/>
                </a:lnTo>
                <a:lnTo>
                  <a:pt x="1942" y="1249"/>
                </a:lnTo>
                <a:lnTo>
                  <a:pt x="1937" y="1255"/>
                </a:lnTo>
                <a:lnTo>
                  <a:pt x="1933" y="1260"/>
                </a:lnTo>
                <a:lnTo>
                  <a:pt x="1926" y="1274"/>
                </a:lnTo>
                <a:lnTo>
                  <a:pt x="1919" y="1292"/>
                </a:lnTo>
                <a:lnTo>
                  <a:pt x="1912" y="1311"/>
                </a:lnTo>
                <a:lnTo>
                  <a:pt x="1905" y="1329"/>
                </a:lnTo>
                <a:lnTo>
                  <a:pt x="1900" y="1345"/>
                </a:lnTo>
                <a:lnTo>
                  <a:pt x="1896" y="1359"/>
                </a:lnTo>
                <a:lnTo>
                  <a:pt x="1893" y="1359"/>
                </a:lnTo>
                <a:lnTo>
                  <a:pt x="1889" y="1359"/>
                </a:lnTo>
                <a:lnTo>
                  <a:pt x="1888" y="1359"/>
                </a:lnTo>
                <a:lnTo>
                  <a:pt x="1886" y="1359"/>
                </a:lnTo>
                <a:lnTo>
                  <a:pt x="1884" y="1361"/>
                </a:lnTo>
                <a:lnTo>
                  <a:pt x="1884" y="1362"/>
                </a:lnTo>
                <a:lnTo>
                  <a:pt x="1886" y="1364"/>
                </a:lnTo>
                <a:lnTo>
                  <a:pt x="1888" y="1368"/>
                </a:lnTo>
                <a:close/>
                <a:moveTo>
                  <a:pt x="2855" y="373"/>
                </a:moveTo>
                <a:lnTo>
                  <a:pt x="2855" y="385"/>
                </a:lnTo>
                <a:lnTo>
                  <a:pt x="2857" y="394"/>
                </a:lnTo>
                <a:lnTo>
                  <a:pt x="2861" y="403"/>
                </a:lnTo>
                <a:lnTo>
                  <a:pt x="2862" y="410"/>
                </a:lnTo>
                <a:lnTo>
                  <a:pt x="2866" y="417"/>
                </a:lnTo>
                <a:lnTo>
                  <a:pt x="2869" y="424"/>
                </a:lnTo>
                <a:lnTo>
                  <a:pt x="2871" y="433"/>
                </a:lnTo>
                <a:lnTo>
                  <a:pt x="2871" y="445"/>
                </a:lnTo>
                <a:lnTo>
                  <a:pt x="2875" y="447"/>
                </a:lnTo>
                <a:lnTo>
                  <a:pt x="2878" y="447"/>
                </a:lnTo>
                <a:lnTo>
                  <a:pt x="2882" y="449"/>
                </a:lnTo>
                <a:lnTo>
                  <a:pt x="2885" y="450"/>
                </a:lnTo>
                <a:lnTo>
                  <a:pt x="2887" y="452"/>
                </a:lnTo>
                <a:lnTo>
                  <a:pt x="2891" y="454"/>
                </a:lnTo>
                <a:lnTo>
                  <a:pt x="2894" y="456"/>
                </a:lnTo>
                <a:lnTo>
                  <a:pt x="2898" y="456"/>
                </a:lnTo>
                <a:lnTo>
                  <a:pt x="2900" y="463"/>
                </a:lnTo>
                <a:lnTo>
                  <a:pt x="2901" y="470"/>
                </a:lnTo>
                <a:lnTo>
                  <a:pt x="2905" y="475"/>
                </a:lnTo>
                <a:lnTo>
                  <a:pt x="2908" y="481"/>
                </a:lnTo>
                <a:lnTo>
                  <a:pt x="2914" y="486"/>
                </a:lnTo>
                <a:lnTo>
                  <a:pt x="2919" y="489"/>
                </a:lnTo>
                <a:lnTo>
                  <a:pt x="2926" y="493"/>
                </a:lnTo>
                <a:lnTo>
                  <a:pt x="2933" y="493"/>
                </a:lnTo>
                <a:lnTo>
                  <a:pt x="2926" y="486"/>
                </a:lnTo>
                <a:lnTo>
                  <a:pt x="2921" y="479"/>
                </a:lnTo>
                <a:lnTo>
                  <a:pt x="2917" y="472"/>
                </a:lnTo>
                <a:lnTo>
                  <a:pt x="2914" y="465"/>
                </a:lnTo>
                <a:lnTo>
                  <a:pt x="2912" y="458"/>
                </a:lnTo>
                <a:lnTo>
                  <a:pt x="2912" y="450"/>
                </a:lnTo>
                <a:lnTo>
                  <a:pt x="2912" y="443"/>
                </a:lnTo>
                <a:lnTo>
                  <a:pt x="2915" y="436"/>
                </a:lnTo>
                <a:lnTo>
                  <a:pt x="2905" y="433"/>
                </a:lnTo>
                <a:lnTo>
                  <a:pt x="2896" y="427"/>
                </a:lnTo>
                <a:lnTo>
                  <a:pt x="2887" y="420"/>
                </a:lnTo>
                <a:lnTo>
                  <a:pt x="2878" y="412"/>
                </a:lnTo>
                <a:lnTo>
                  <a:pt x="2869" y="403"/>
                </a:lnTo>
                <a:lnTo>
                  <a:pt x="2864" y="392"/>
                </a:lnTo>
                <a:lnTo>
                  <a:pt x="2859" y="382"/>
                </a:lnTo>
                <a:lnTo>
                  <a:pt x="2855" y="373"/>
                </a:lnTo>
                <a:close/>
                <a:moveTo>
                  <a:pt x="2960" y="521"/>
                </a:moveTo>
                <a:lnTo>
                  <a:pt x="2963" y="519"/>
                </a:lnTo>
                <a:lnTo>
                  <a:pt x="2967" y="519"/>
                </a:lnTo>
                <a:lnTo>
                  <a:pt x="2972" y="518"/>
                </a:lnTo>
                <a:lnTo>
                  <a:pt x="2975" y="516"/>
                </a:lnTo>
                <a:lnTo>
                  <a:pt x="2981" y="514"/>
                </a:lnTo>
                <a:lnTo>
                  <a:pt x="2986" y="512"/>
                </a:lnTo>
                <a:lnTo>
                  <a:pt x="2990" y="512"/>
                </a:lnTo>
                <a:lnTo>
                  <a:pt x="2993" y="511"/>
                </a:lnTo>
                <a:lnTo>
                  <a:pt x="2990" y="511"/>
                </a:lnTo>
                <a:lnTo>
                  <a:pt x="2984" y="509"/>
                </a:lnTo>
                <a:lnTo>
                  <a:pt x="2979" y="505"/>
                </a:lnTo>
                <a:lnTo>
                  <a:pt x="2972" y="502"/>
                </a:lnTo>
                <a:lnTo>
                  <a:pt x="2965" y="496"/>
                </a:lnTo>
                <a:lnTo>
                  <a:pt x="2960" y="491"/>
                </a:lnTo>
                <a:lnTo>
                  <a:pt x="2954" y="488"/>
                </a:lnTo>
                <a:lnTo>
                  <a:pt x="2951" y="484"/>
                </a:lnTo>
                <a:lnTo>
                  <a:pt x="2933" y="502"/>
                </a:lnTo>
                <a:lnTo>
                  <a:pt x="2933" y="507"/>
                </a:lnTo>
                <a:lnTo>
                  <a:pt x="2935" y="512"/>
                </a:lnTo>
                <a:lnTo>
                  <a:pt x="2937" y="518"/>
                </a:lnTo>
                <a:lnTo>
                  <a:pt x="2938" y="525"/>
                </a:lnTo>
                <a:lnTo>
                  <a:pt x="2940" y="532"/>
                </a:lnTo>
                <a:lnTo>
                  <a:pt x="2940" y="539"/>
                </a:lnTo>
                <a:lnTo>
                  <a:pt x="2942" y="544"/>
                </a:lnTo>
                <a:lnTo>
                  <a:pt x="2942" y="548"/>
                </a:lnTo>
                <a:lnTo>
                  <a:pt x="2960" y="548"/>
                </a:lnTo>
                <a:lnTo>
                  <a:pt x="2960" y="604"/>
                </a:lnTo>
                <a:lnTo>
                  <a:pt x="2956" y="604"/>
                </a:lnTo>
                <a:lnTo>
                  <a:pt x="2951" y="606"/>
                </a:lnTo>
                <a:lnTo>
                  <a:pt x="2947" y="606"/>
                </a:lnTo>
                <a:lnTo>
                  <a:pt x="2944" y="608"/>
                </a:lnTo>
                <a:lnTo>
                  <a:pt x="2940" y="610"/>
                </a:lnTo>
                <a:lnTo>
                  <a:pt x="2937" y="611"/>
                </a:lnTo>
                <a:lnTo>
                  <a:pt x="2935" y="613"/>
                </a:lnTo>
                <a:lnTo>
                  <a:pt x="2933" y="613"/>
                </a:lnTo>
                <a:lnTo>
                  <a:pt x="2933" y="631"/>
                </a:lnTo>
                <a:lnTo>
                  <a:pt x="2930" y="632"/>
                </a:lnTo>
                <a:lnTo>
                  <a:pt x="2926" y="632"/>
                </a:lnTo>
                <a:lnTo>
                  <a:pt x="2921" y="634"/>
                </a:lnTo>
                <a:lnTo>
                  <a:pt x="2915" y="638"/>
                </a:lnTo>
                <a:lnTo>
                  <a:pt x="2912" y="640"/>
                </a:lnTo>
                <a:lnTo>
                  <a:pt x="2907" y="643"/>
                </a:lnTo>
                <a:lnTo>
                  <a:pt x="2903" y="647"/>
                </a:lnTo>
                <a:lnTo>
                  <a:pt x="2900" y="650"/>
                </a:lnTo>
                <a:lnTo>
                  <a:pt x="2926" y="678"/>
                </a:lnTo>
                <a:lnTo>
                  <a:pt x="2926" y="650"/>
                </a:lnTo>
                <a:lnTo>
                  <a:pt x="2933" y="647"/>
                </a:lnTo>
                <a:lnTo>
                  <a:pt x="2942" y="643"/>
                </a:lnTo>
                <a:lnTo>
                  <a:pt x="2952" y="640"/>
                </a:lnTo>
                <a:lnTo>
                  <a:pt x="2965" y="638"/>
                </a:lnTo>
                <a:lnTo>
                  <a:pt x="2977" y="634"/>
                </a:lnTo>
                <a:lnTo>
                  <a:pt x="2990" y="632"/>
                </a:lnTo>
                <a:lnTo>
                  <a:pt x="3000" y="632"/>
                </a:lnTo>
                <a:lnTo>
                  <a:pt x="3011" y="631"/>
                </a:lnTo>
                <a:lnTo>
                  <a:pt x="3011" y="625"/>
                </a:lnTo>
                <a:lnTo>
                  <a:pt x="3009" y="618"/>
                </a:lnTo>
                <a:lnTo>
                  <a:pt x="3005" y="611"/>
                </a:lnTo>
                <a:lnTo>
                  <a:pt x="3002" y="604"/>
                </a:lnTo>
                <a:lnTo>
                  <a:pt x="2997" y="599"/>
                </a:lnTo>
                <a:lnTo>
                  <a:pt x="2993" y="594"/>
                </a:lnTo>
                <a:lnTo>
                  <a:pt x="2988" y="588"/>
                </a:lnTo>
                <a:lnTo>
                  <a:pt x="2984" y="585"/>
                </a:lnTo>
                <a:lnTo>
                  <a:pt x="3002" y="567"/>
                </a:lnTo>
                <a:lnTo>
                  <a:pt x="2960" y="521"/>
                </a:lnTo>
                <a:close/>
                <a:moveTo>
                  <a:pt x="1278" y="325"/>
                </a:moveTo>
                <a:lnTo>
                  <a:pt x="1275" y="327"/>
                </a:lnTo>
                <a:lnTo>
                  <a:pt x="1271" y="327"/>
                </a:lnTo>
                <a:lnTo>
                  <a:pt x="1266" y="329"/>
                </a:lnTo>
                <a:lnTo>
                  <a:pt x="1261" y="330"/>
                </a:lnTo>
                <a:lnTo>
                  <a:pt x="1257" y="332"/>
                </a:lnTo>
                <a:lnTo>
                  <a:pt x="1252" y="334"/>
                </a:lnTo>
                <a:lnTo>
                  <a:pt x="1248" y="334"/>
                </a:lnTo>
                <a:lnTo>
                  <a:pt x="1245" y="334"/>
                </a:lnTo>
                <a:lnTo>
                  <a:pt x="1245" y="341"/>
                </a:lnTo>
                <a:lnTo>
                  <a:pt x="1246" y="348"/>
                </a:lnTo>
                <a:lnTo>
                  <a:pt x="1250" y="355"/>
                </a:lnTo>
                <a:lnTo>
                  <a:pt x="1254" y="362"/>
                </a:lnTo>
                <a:lnTo>
                  <a:pt x="1259" y="367"/>
                </a:lnTo>
                <a:lnTo>
                  <a:pt x="1262" y="373"/>
                </a:lnTo>
                <a:lnTo>
                  <a:pt x="1266" y="376"/>
                </a:lnTo>
                <a:lnTo>
                  <a:pt x="1269" y="380"/>
                </a:lnTo>
                <a:lnTo>
                  <a:pt x="1245" y="410"/>
                </a:lnTo>
                <a:lnTo>
                  <a:pt x="1246" y="415"/>
                </a:lnTo>
                <a:lnTo>
                  <a:pt x="1248" y="419"/>
                </a:lnTo>
                <a:lnTo>
                  <a:pt x="1248" y="420"/>
                </a:lnTo>
                <a:lnTo>
                  <a:pt x="1248" y="422"/>
                </a:lnTo>
                <a:lnTo>
                  <a:pt x="1248" y="424"/>
                </a:lnTo>
                <a:lnTo>
                  <a:pt x="1248" y="427"/>
                </a:lnTo>
                <a:lnTo>
                  <a:pt x="1250" y="431"/>
                </a:lnTo>
                <a:lnTo>
                  <a:pt x="1254" y="436"/>
                </a:lnTo>
                <a:lnTo>
                  <a:pt x="1261" y="429"/>
                </a:lnTo>
                <a:lnTo>
                  <a:pt x="1268" y="424"/>
                </a:lnTo>
                <a:lnTo>
                  <a:pt x="1278" y="419"/>
                </a:lnTo>
                <a:lnTo>
                  <a:pt x="1289" y="415"/>
                </a:lnTo>
                <a:lnTo>
                  <a:pt x="1299" y="410"/>
                </a:lnTo>
                <a:lnTo>
                  <a:pt x="1310" y="406"/>
                </a:lnTo>
                <a:lnTo>
                  <a:pt x="1321" y="403"/>
                </a:lnTo>
                <a:lnTo>
                  <a:pt x="1331" y="399"/>
                </a:lnTo>
                <a:lnTo>
                  <a:pt x="1324" y="396"/>
                </a:lnTo>
                <a:lnTo>
                  <a:pt x="1317" y="392"/>
                </a:lnTo>
                <a:lnTo>
                  <a:pt x="1310" y="389"/>
                </a:lnTo>
                <a:lnTo>
                  <a:pt x="1305" y="385"/>
                </a:lnTo>
                <a:lnTo>
                  <a:pt x="1298" y="380"/>
                </a:lnTo>
                <a:lnTo>
                  <a:pt x="1291" y="374"/>
                </a:lnTo>
                <a:lnTo>
                  <a:pt x="1285" y="369"/>
                </a:lnTo>
                <a:lnTo>
                  <a:pt x="1278" y="362"/>
                </a:lnTo>
                <a:lnTo>
                  <a:pt x="1278" y="353"/>
                </a:lnTo>
                <a:lnTo>
                  <a:pt x="1280" y="346"/>
                </a:lnTo>
                <a:lnTo>
                  <a:pt x="1280" y="341"/>
                </a:lnTo>
                <a:lnTo>
                  <a:pt x="1282" y="337"/>
                </a:lnTo>
                <a:lnTo>
                  <a:pt x="1282" y="334"/>
                </a:lnTo>
                <a:lnTo>
                  <a:pt x="1282" y="330"/>
                </a:lnTo>
                <a:lnTo>
                  <a:pt x="1280" y="329"/>
                </a:lnTo>
                <a:lnTo>
                  <a:pt x="1278" y="325"/>
                </a:lnTo>
                <a:close/>
                <a:moveTo>
                  <a:pt x="1227" y="362"/>
                </a:moveTo>
                <a:lnTo>
                  <a:pt x="1225" y="366"/>
                </a:lnTo>
                <a:lnTo>
                  <a:pt x="1225" y="371"/>
                </a:lnTo>
                <a:lnTo>
                  <a:pt x="1223" y="376"/>
                </a:lnTo>
                <a:lnTo>
                  <a:pt x="1222" y="380"/>
                </a:lnTo>
                <a:lnTo>
                  <a:pt x="1222" y="385"/>
                </a:lnTo>
                <a:lnTo>
                  <a:pt x="1220" y="390"/>
                </a:lnTo>
                <a:lnTo>
                  <a:pt x="1218" y="396"/>
                </a:lnTo>
                <a:lnTo>
                  <a:pt x="1218" y="399"/>
                </a:lnTo>
                <a:lnTo>
                  <a:pt x="1213" y="399"/>
                </a:lnTo>
                <a:lnTo>
                  <a:pt x="1206" y="401"/>
                </a:lnTo>
                <a:lnTo>
                  <a:pt x="1202" y="403"/>
                </a:lnTo>
                <a:lnTo>
                  <a:pt x="1197" y="405"/>
                </a:lnTo>
                <a:lnTo>
                  <a:pt x="1193" y="408"/>
                </a:lnTo>
                <a:lnTo>
                  <a:pt x="1190" y="412"/>
                </a:lnTo>
                <a:lnTo>
                  <a:pt x="1186" y="415"/>
                </a:lnTo>
                <a:lnTo>
                  <a:pt x="1183" y="417"/>
                </a:lnTo>
                <a:lnTo>
                  <a:pt x="1183" y="412"/>
                </a:lnTo>
                <a:lnTo>
                  <a:pt x="1185" y="406"/>
                </a:lnTo>
                <a:lnTo>
                  <a:pt x="1185" y="403"/>
                </a:lnTo>
                <a:lnTo>
                  <a:pt x="1186" y="399"/>
                </a:lnTo>
                <a:lnTo>
                  <a:pt x="1186" y="396"/>
                </a:lnTo>
                <a:lnTo>
                  <a:pt x="1186" y="392"/>
                </a:lnTo>
                <a:lnTo>
                  <a:pt x="1186" y="387"/>
                </a:lnTo>
                <a:lnTo>
                  <a:pt x="1183" y="380"/>
                </a:lnTo>
                <a:lnTo>
                  <a:pt x="1186" y="380"/>
                </a:lnTo>
                <a:lnTo>
                  <a:pt x="1192" y="378"/>
                </a:lnTo>
                <a:lnTo>
                  <a:pt x="1197" y="374"/>
                </a:lnTo>
                <a:lnTo>
                  <a:pt x="1202" y="371"/>
                </a:lnTo>
                <a:lnTo>
                  <a:pt x="1208" y="369"/>
                </a:lnTo>
                <a:lnTo>
                  <a:pt x="1213" y="366"/>
                </a:lnTo>
                <a:lnTo>
                  <a:pt x="1220" y="364"/>
                </a:lnTo>
                <a:lnTo>
                  <a:pt x="1227" y="362"/>
                </a:lnTo>
                <a:close/>
                <a:moveTo>
                  <a:pt x="2567" y="986"/>
                </a:moveTo>
                <a:lnTo>
                  <a:pt x="2576" y="989"/>
                </a:lnTo>
                <a:lnTo>
                  <a:pt x="2582" y="993"/>
                </a:lnTo>
                <a:lnTo>
                  <a:pt x="2587" y="997"/>
                </a:lnTo>
                <a:lnTo>
                  <a:pt x="2592" y="1000"/>
                </a:lnTo>
                <a:lnTo>
                  <a:pt x="2596" y="1005"/>
                </a:lnTo>
                <a:lnTo>
                  <a:pt x="2599" y="1011"/>
                </a:lnTo>
                <a:lnTo>
                  <a:pt x="2605" y="1016"/>
                </a:lnTo>
                <a:lnTo>
                  <a:pt x="2610" y="1023"/>
                </a:lnTo>
                <a:lnTo>
                  <a:pt x="2620" y="1023"/>
                </a:lnTo>
                <a:lnTo>
                  <a:pt x="2629" y="1027"/>
                </a:lnTo>
                <a:lnTo>
                  <a:pt x="2636" y="1030"/>
                </a:lnTo>
                <a:lnTo>
                  <a:pt x="2643" y="1035"/>
                </a:lnTo>
                <a:lnTo>
                  <a:pt x="2658" y="1048"/>
                </a:lnTo>
                <a:lnTo>
                  <a:pt x="2668" y="1064"/>
                </a:lnTo>
                <a:lnTo>
                  <a:pt x="2679" y="1081"/>
                </a:lnTo>
                <a:lnTo>
                  <a:pt x="2688" y="1097"/>
                </a:lnTo>
                <a:lnTo>
                  <a:pt x="2696" y="1113"/>
                </a:lnTo>
                <a:lnTo>
                  <a:pt x="2705" y="1126"/>
                </a:lnTo>
                <a:lnTo>
                  <a:pt x="2702" y="1126"/>
                </a:lnTo>
                <a:lnTo>
                  <a:pt x="2698" y="1127"/>
                </a:lnTo>
                <a:lnTo>
                  <a:pt x="2693" y="1127"/>
                </a:lnTo>
                <a:lnTo>
                  <a:pt x="2689" y="1129"/>
                </a:lnTo>
                <a:lnTo>
                  <a:pt x="2684" y="1131"/>
                </a:lnTo>
                <a:lnTo>
                  <a:pt x="2679" y="1133"/>
                </a:lnTo>
                <a:lnTo>
                  <a:pt x="2675" y="1134"/>
                </a:lnTo>
                <a:lnTo>
                  <a:pt x="2670" y="1134"/>
                </a:lnTo>
                <a:lnTo>
                  <a:pt x="2658" y="1120"/>
                </a:lnTo>
                <a:lnTo>
                  <a:pt x="2643" y="1103"/>
                </a:lnTo>
                <a:lnTo>
                  <a:pt x="2629" y="1083"/>
                </a:lnTo>
                <a:lnTo>
                  <a:pt x="2615" y="1064"/>
                </a:lnTo>
                <a:lnTo>
                  <a:pt x="2603" y="1044"/>
                </a:lnTo>
                <a:lnTo>
                  <a:pt x="2589" y="1023"/>
                </a:lnTo>
                <a:lnTo>
                  <a:pt x="2578" y="1004"/>
                </a:lnTo>
                <a:lnTo>
                  <a:pt x="2567" y="986"/>
                </a:lnTo>
                <a:close/>
                <a:moveTo>
                  <a:pt x="2698" y="1143"/>
                </a:moveTo>
                <a:lnTo>
                  <a:pt x="2714" y="1140"/>
                </a:lnTo>
                <a:lnTo>
                  <a:pt x="2730" y="1138"/>
                </a:lnTo>
                <a:lnTo>
                  <a:pt x="2744" y="1138"/>
                </a:lnTo>
                <a:lnTo>
                  <a:pt x="2758" y="1141"/>
                </a:lnTo>
                <a:lnTo>
                  <a:pt x="2774" y="1145"/>
                </a:lnTo>
                <a:lnTo>
                  <a:pt x="2788" y="1148"/>
                </a:lnTo>
                <a:lnTo>
                  <a:pt x="2804" y="1152"/>
                </a:lnTo>
                <a:lnTo>
                  <a:pt x="2820" y="1152"/>
                </a:lnTo>
                <a:lnTo>
                  <a:pt x="2808" y="1156"/>
                </a:lnTo>
                <a:lnTo>
                  <a:pt x="2794" y="1156"/>
                </a:lnTo>
                <a:lnTo>
                  <a:pt x="2778" y="1156"/>
                </a:lnTo>
                <a:lnTo>
                  <a:pt x="2762" y="1156"/>
                </a:lnTo>
                <a:lnTo>
                  <a:pt x="2744" y="1152"/>
                </a:lnTo>
                <a:lnTo>
                  <a:pt x="2728" y="1150"/>
                </a:lnTo>
                <a:lnTo>
                  <a:pt x="2712" y="1147"/>
                </a:lnTo>
                <a:lnTo>
                  <a:pt x="2698" y="1143"/>
                </a:lnTo>
                <a:close/>
                <a:moveTo>
                  <a:pt x="2855" y="1097"/>
                </a:moveTo>
                <a:lnTo>
                  <a:pt x="2850" y="1097"/>
                </a:lnTo>
                <a:lnTo>
                  <a:pt x="2847" y="1099"/>
                </a:lnTo>
                <a:lnTo>
                  <a:pt x="2841" y="1101"/>
                </a:lnTo>
                <a:lnTo>
                  <a:pt x="2838" y="1103"/>
                </a:lnTo>
                <a:lnTo>
                  <a:pt x="2832" y="1103"/>
                </a:lnTo>
                <a:lnTo>
                  <a:pt x="2827" y="1104"/>
                </a:lnTo>
                <a:lnTo>
                  <a:pt x="2824" y="1106"/>
                </a:lnTo>
                <a:lnTo>
                  <a:pt x="2820" y="1106"/>
                </a:lnTo>
                <a:lnTo>
                  <a:pt x="2813" y="1103"/>
                </a:lnTo>
                <a:lnTo>
                  <a:pt x="2806" y="1099"/>
                </a:lnTo>
                <a:lnTo>
                  <a:pt x="2797" y="1097"/>
                </a:lnTo>
                <a:lnTo>
                  <a:pt x="2790" y="1095"/>
                </a:lnTo>
                <a:lnTo>
                  <a:pt x="2781" y="1094"/>
                </a:lnTo>
                <a:lnTo>
                  <a:pt x="2774" y="1094"/>
                </a:lnTo>
                <a:lnTo>
                  <a:pt x="2765" y="1095"/>
                </a:lnTo>
                <a:lnTo>
                  <a:pt x="2758" y="1097"/>
                </a:lnTo>
                <a:lnTo>
                  <a:pt x="2756" y="1092"/>
                </a:lnTo>
                <a:lnTo>
                  <a:pt x="2755" y="1087"/>
                </a:lnTo>
                <a:lnTo>
                  <a:pt x="2753" y="1083"/>
                </a:lnTo>
                <a:lnTo>
                  <a:pt x="2753" y="1080"/>
                </a:lnTo>
                <a:lnTo>
                  <a:pt x="2753" y="1076"/>
                </a:lnTo>
                <a:lnTo>
                  <a:pt x="2755" y="1073"/>
                </a:lnTo>
                <a:lnTo>
                  <a:pt x="2756" y="1067"/>
                </a:lnTo>
                <a:lnTo>
                  <a:pt x="2758" y="1060"/>
                </a:lnTo>
                <a:lnTo>
                  <a:pt x="2741" y="1042"/>
                </a:lnTo>
                <a:lnTo>
                  <a:pt x="2749" y="1039"/>
                </a:lnTo>
                <a:lnTo>
                  <a:pt x="2758" y="1034"/>
                </a:lnTo>
                <a:lnTo>
                  <a:pt x="2767" y="1030"/>
                </a:lnTo>
                <a:lnTo>
                  <a:pt x="2776" y="1025"/>
                </a:lnTo>
                <a:lnTo>
                  <a:pt x="2786" y="1021"/>
                </a:lnTo>
                <a:lnTo>
                  <a:pt x="2795" y="1018"/>
                </a:lnTo>
                <a:lnTo>
                  <a:pt x="2804" y="1014"/>
                </a:lnTo>
                <a:lnTo>
                  <a:pt x="2811" y="1014"/>
                </a:lnTo>
                <a:lnTo>
                  <a:pt x="2811" y="1011"/>
                </a:lnTo>
                <a:lnTo>
                  <a:pt x="2811" y="1007"/>
                </a:lnTo>
                <a:lnTo>
                  <a:pt x="2813" y="1004"/>
                </a:lnTo>
                <a:lnTo>
                  <a:pt x="2813" y="1002"/>
                </a:lnTo>
                <a:lnTo>
                  <a:pt x="2815" y="998"/>
                </a:lnTo>
                <a:lnTo>
                  <a:pt x="2818" y="997"/>
                </a:lnTo>
                <a:lnTo>
                  <a:pt x="2824" y="997"/>
                </a:lnTo>
                <a:lnTo>
                  <a:pt x="2829" y="995"/>
                </a:lnTo>
                <a:lnTo>
                  <a:pt x="2832" y="988"/>
                </a:lnTo>
                <a:lnTo>
                  <a:pt x="2839" y="979"/>
                </a:lnTo>
                <a:lnTo>
                  <a:pt x="2847" y="968"/>
                </a:lnTo>
                <a:lnTo>
                  <a:pt x="2854" y="958"/>
                </a:lnTo>
                <a:lnTo>
                  <a:pt x="2861" y="947"/>
                </a:lnTo>
                <a:lnTo>
                  <a:pt x="2866" y="938"/>
                </a:lnTo>
                <a:lnTo>
                  <a:pt x="2869" y="929"/>
                </a:lnTo>
                <a:lnTo>
                  <a:pt x="2871" y="921"/>
                </a:lnTo>
                <a:lnTo>
                  <a:pt x="2871" y="926"/>
                </a:lnTo>
                <a:lnTo>
                  <a:pt x="2869" y="933"/>
                </a:lnTo>
                <a:lnTo>
                  <a:pt x="2866" y="940"/>
                </a:lnTo>
                <a:lnTo>
                  <a:pt x="2862" y="949"/>
                </a:lnTo>
                <a:lnTo>
                  <a:pt x="2861" y="958"/>
                </a:lnTo>
                <a:lnTo>
                  <a:pt x="2857" y="965"/>
                </a:lnTo>
                <a:lnTo>
                  <a:pt x="2855" y="972"/>
                </a:lnTo>
                <a:lnTo>
                  <a:pt x="2855" y="977"/>
                </a:lnTo>
                <a:lnTo>
                  <a:pt x="2871" y="977"/>
                </a:lnTo>
                <a:lnTo>
                  <a:pt x="2873" y="981"/>
                </a:lnTo>
                <a:lnTo>
                  <a:pt x="2873" y="986"/>
                </a:lnTo>
                <a:lnTo>
                  <a:pt x="2869" y="993"/>
                </a:lnTo>
                <a:lnTo>
                  <a:pt x="2866" y="998"/>
                </a:lnTo>
                <a:lnTo>
                  <a:pt x="2862" y="1005"/>
                </a:lnTo>
                <a:lnTo>
                  <a:pt x="2859" y="1009"/>
                </a:lnTo>
                <a:lnTo>
                  <a:pt x="2855" y="1012"/>
                </a:lnTo>
                <a:lnTo>
                  <a:pt x="2855" y="1014"/>
                </a:lnTo>
                <a:lnTo>
                  <a:pt x="2880" y="1042"/>
                </a:lnTo>
                <a:lnTo>
                  <a:pt x="2855" y="1071"/>
                </a:lnTo>
                <a:lnTo>
                  <a:pt x="2855" y="1076"/>
                </a:lnTo>
                <a:lnTo>
                  <a:pt x="2855" y="1081"/>
                </a:lnTo>
                <a:lnTo>
                  <a:pt x="2857" y="1085"/>
                </a:lnTo>
                <a:lnTo>
                  <a:pt x="2857" y="1087"/>
                </a:lnTo>
                <a:lnTo>
                  <a:pt x="2859" y="1090"/>
                </a:lnTo>
                <a:lnTo>
                  <a:pt x="2857" y="1092"/>
                </a:lnTo>
                <a:lnTo>
                  <a:pt x="2857" y="1094"/>
                </a:lnTo>
                <a:lnTo>
                  <a:pt x="2855" y="1097"/>
                </a:lnTo>
                <a:close/>
                <a:moveTo>
                  <a:pt x="2864" y="781"/>
                </a:moveTo>
                <a:lnTo>
                  <a:pt x="2864" y="784"/>
                </a:lnTo>
                <a:lnTo>
                  <a:pt x="2864" y="790"/>
                </a:lnTo>
                <a:lnTo>
                  <a:pt x="2866" y="795"/>
                </a:lnTo>
                <a:lnTo>
                  <a:pt x="2868" y="800"/>
                </a:lnTo>
                <a:lnTo>
                  <a:pt x="2869" y="806"/>
                </a:lnTo>
                <a:lnTo>
                  <a:pt x="2871" y="809"/>
                </a:lnTo>
                <a:lnTo>
                  <a:pt x="2871" y="814"/>
                </a:lnTo>
                <a:lnTo>
                  <a:pt x="2873" y="818"/>
                </a:lnTo>
                <a:lnTo>
                  <a:pt x="2855" y="837"/>
                </a:lnTo>
                <a:lnTo>
                  <a:pt x="2855" y="855"/>
                </a:lnTo>
                <a:lnTo>
                  <a:pt x="2855" y="859"/>
                </a:lnTo>
                <a:lnTo>
                  <a:pt x="2859" y="864"/>
                </a:lnTo>
                <a:lnTo>
                  <a:pt x="2862" y="868"/>
                </a:lnTo>
                <a:lnTo>
                  <a:pt x="2868" y="873"/>
                </a:lnTo>
                <a:lnTo>
                  <a:pt x="2880" y="882"/>
                </a:lnTo>
                <a:lnTo>
                  <a:pt x="2894" y="890"/>
                </a:lnTo>
                <a:lnTo>
                  <a:pt x="2910" y="899"/>
                </a:lnTo>
                <a:lnTo>
                  <a:pt x="2924" y="905"/>
                </a:lnTo>
                <a:lnTo>
                  <a:pt x="2935" y="910"/>
                </a:lnTo>
                <a:lnTo>
                  <a:pt x="2942" y="912"/>
                </a:lnTo>
                <a:lnTo>
                  <a:pt x="2938" y="905"/>
                </a:lnTo>
                <a:lnTo>
                  <a:pt x="2931" y="890"/>
                </a:lnTo>
                <a:lnTo>
                  <a:pt x="2921" y="873"/>
                </a:lnTo>
                <a:lnTo>
                  <a:pt x="2908" y="853"/>
                </a:lnTo>
                <a:lnTo>
                  <a:pt x="2896" y="832"/>
                </a:lnTo>
                <a:lnTo>
                  <a:pt x="2882" y="813"/>
                </a:lnTo>
                <a:lnTo>
                  <a:pt x="2871" y="795"/>
                </a:lnTo>
                <a:lnTo>
                  <a:pt x="2864" y="781"/>
                </a:lnTo>
                <a:close/>
                <a:moveTo>
                  <a:pt x="2915" y="1060"/>
                </a:moveTo>
                <a:lnTo>
                  <a:pt x="2912" y="1062"/>
                </a:lnTo>
                <a:lnTo>
                  <a:pt x="2908" y="1065"/>
                </a:lnTo>
                <a:lnTo>
                  <a:pt x="2903" y="1069"/>
                </a:lnTo>
                <a:lnTo>
                  <a:pt x="2898" y="1074"/>
                </a:lnTo>
                <a:lnTo>
                  <a:pt x="2894" y="1080"/>
                </a:lnTo>
                <a:lnTo>
                  <a:pt x="2889" y="1083"/>
                </a:lnTo>
                <a:lnTo>
                  <a:pt x="2885" y="1087"/>
                </a:lnTo>
                <a:lnTo>
                  <a:pt x="2882" y="1088"/>
                </a:lnTo>
                <a:lnTo>
                  <a:pt x="2882" y="1095"/>
                </a:lnTo>
                <a:lnTo>
                  <a:pt x="2882" y="1104"/>
                </a:lnTo>
                <a:lnTo>
                  <a:pt x="2884" y="1115"/>
                </a:lnTo>
                <a:lnTo>
                  <a:pt x="2885" y="1124"/>
                </a:lnTo>
                <a:lnTo>
                  <a:pt x="2887" y="1134"/>
                </a:lnTo>
                <a:lnTo>
                  <a:pt x="2889" y="1141"/>
                </a:lnTo>
                <a:lnTo>
                  <a:pt x="2889" y="1148"/>
                </a:lnTo>
                <a:lnTo>
                  <a:pt x="2891" y="1154"/>
                </a:lnTo>
                <a:lnTo>
                  <a:pt x="2891" y="1150"/>
                </a:lnTo>
                <a:lnTo>
                  <a:pt x="2892" y="1145"/>
                </a:lnTo>
                <a:lnTo>
                  <a:pt x="2896" y="1140"/>
                </a:lnTo>
                <a:lnTo>
                  <a:pt x="2900" y="1136"/>
                </a:lnTo>
                <a:lnTo>
                  <a:pt x="2901" y="1131"/>
                </a:lnTo>
                <a:lnTo>
                  <a:pt x="2905" y="1127"/>
                </a:lnTo>
                <a:lnTo>
                  <a:pt x="2907" y="1126"/>
                </a:lnTo>
                <a:lnTo>
                  <a:pt x="2908" y="1126"/>
                </a:lnTo>
                <a:lnTo>
                  <a:pt x="2910" y="1126"/>
                </a:lnTo>
                <a:lnTo>
                  <a:pt x="2914" y="1126"/>
                </a:lnTo>
                <a:lnTo>
                  <a:pt x="2917" y="1124"/>
                </a:lnTo>
                <a:lnTo>
                  <a:pt x="2921" y="1124"/>
                </a:lnTo>
                <a:lnTo>
                  <a:pt x="2922" y="1122"/>
                </a:lnTo>
                <a:lnTo>
                  <a:pt x="2926" y="1120"/>
                </a:lnTo>
                <a:lnTo>
                  <a:pt x="2930" y="1118"/>
                </a:lnTo>
                <a:lnTo>
                  <a:pt x="2933" y="1115"/>
                </a:lnTo>
                <a:lnTo>
                  <a:pt x="2915" y="1097"/>
                </a:lnTo>
                <a:lnTo>
                  <a:pt x="2915" y="1090"/>
                </a:lnTo>
                <a:lnTo>
                  <a:pt x="2917" y="1083"/>
                </a:lnTo>
                <a:lnTo>
                  <a:pt x="2921" y="1078"/>
                </a:lnTo>
                <a:lnTo>
                  <a:pt x="2922" y="1073"/>
                </a:lnTo>
                <a:lnTo>
                  <a:pt x="2922" y="1067"/>
                </a:lnTo>
                <a:lnTo>
                  <a:pt x="2922" y="1064"/>
                </a:lnTo>
                <a:lnTo>
                  <a:pt x="2921" y="1062"/>
                </a:lnTo>
                <a:lnTo>
                  <a:pt x="2915" y="1060"/>
                </a:lnTo>
                <a:close/>
                <a:moveTo>
                  <a:pt x="3081" y="1097"/>
                </a:moveTo>
                <a:lnTo>
                  <a:pt x="3071" y="1101"/>
                </a:lnTo>
                <a:lnTo>
                  <a:pt x="3066" y="1101"/>
                </a:lnTo>
                <a:lnTo>
                  <a:pt x="3062" y="1101"/>
                </a:lnTo>
                <a:lnTo>
                  <a:pt x="3062" y="1099"/>
                </a:lnTo>
                <a:lnTo>
                  <a:pt x="3064" y="1097"/>
                </a:lnTo>
                <a:lnTo>
                  <a:pt x="3066" y="1095"/>
                </a:lnTo>
                <a:lnTo>
                  <a:pt x="3069" y="1092"/>
                </a:lnTo>
                <a:lnTo>
                  <a:pt x="3073" y="1088"/>
                </a:lnTo>
                <a:lnTo>
                  <a:pt x="3069" y="1085"/>
                </a:lnTo>
                <a:lnTo>
                  <a:pt x="3067" y="1081"/>
                </a:lnTo>
                <a:lnTo>
                  <a:pt x="3064" y="1078"/>
                </a:lnTo>
                <a:lnTo>
                  <a:pt x="3058" y="1076"/>
                </a:lnTo>
                <a:lnTo>
                  <a:pt x="3055" y="1074"/>
                </a:lnTo>
                <a:lnTo>
                  <a:pt x="3050" y="1073"/>
                </a:lnTo>
                <a:lnTo>
                  <a:pt x="3044" y="1071"/>
                </a:lnTo>
                <a:lnTo>
                  <a:pt x="3039" y="1071"/>
                </a:lnTo>
                <a:lnTo>
                  <a:pt x="3057" y="1051"/>
                </a:lnTo>
                <a:lnTo>
                  <a:pt x="3060" y="1051"/>
                </a:lnTo>
                <a:lnTo>
                  <a:pt x="3062" y="1053"/>
                </a:lnTo>
                <a:lnTo>
                  <a:pt x="3066" y="1055"/>
                </a:lnTo>
                <a:lnTo>
                  <a:pt x="3069" y="1057"/>
                </a:lnTo>
                <a:lnTo>
                  <a:pt x="3073" y="1058"/>
                </a:lnTo>
                <a:lnTo>
                  <a:pt x="3076" y="1058"/>
                </a:lnTo>
                <a:lnTo>
                  <a:pt x="3078" y="1060"/>
                </a:lnTo>
                <a:lnTo>
                  <a:pt x="3081" y="1060"/>
                </a:lnTo>
                <a:lnTo>
                  <a:pt x="3081" y="1064"/>
                </a:lnTo>
                <a:lnTo>
                  <a:pt x="3083" y="1067"/>
                </a:lnTo>
                <a:lnTo>
                  <a:pt x="3085" y="1071"/>
                </a:lnTo>
                <a:lnTo>
                  <a:pt x="3085" y="1074"/>
                </a:lnTo>
                <a:lnTo>
                  <a:pt x="3087" y="1078"/>
                </a:lnTo>
                <a:lnTo>
                  <a:pt x="3088" y="1081"/>
                </a:lnTo>
                <a:lnTo>
                  <a:pt x="3090" y="1085"/>
                </a:lnTo>
                <a:lnTo>
                  <a:pt x="3090" y="1088"/>
                </a:lnTo>
                <a:lnTo>
                  <a:pt x="3096" y="1088"/>
                </a:lnTo>
                <a:lnTo>
                  <a:pt x="3101" y="1087"/>
                </a:lnTo>
                <a:lnTo>
                  <a:pt x="3106" y="1085"/>
                </a:lnTo>
                <a:lnTo>
                  <a:pt x="3111" y="1083"/>
                </a:lnTo>
                <a:lnTo>
                  <a:pt x="3115" y="1080"/>
                </a:lnTo>
                <a:lnTo>
                  <a:pt x="3119" y="1076"/>
                </a:lnTo>
                <a:lnTo>
                  <a:pt x="3122" y="1074"/>
                </a:lnTo>
                <a:lnTo>
                  <a:pt x="3126" y="1071"/>
                </a:lnTo>
                <a:lnTo>
                  <a:pt x="3136" y="1071"/>
                </a:lnTo>
                <a:lnTo>
                  <a:pt x="3150" y="1074"/>
                </a:lnTo>
                <a:lnTo>
                  <a:pt x="3166" y="1078"/>
                </a:lnTo>
                <a:lnTo>
                  <a:pt x="3182" y="1083"/>
                </a:lnTo>
                <a:lnTo>
                  <a:pt x="3198" y="1092"/>
                </a:lnTo>
                <a:lnTo>
                  <a:pt x="3209" y="1101"/>
                </a:lnTo>
                <a:lnTo>
                  <a:pt x="3214" y="1106"/>
                </a:lnTo>
                <a:lnTo>
                  <a:pt x="3217" y="1111"/>
                </a:lnTo>
                <a:lnTo>
                  <a:pt x="3219" y="1118"/>
                </a:lnTo>
                <a:lnTo>
                  <a:pt x="3221" y="1126"/>
                </a:lnTo>
                <a:lnTo>
                  <a:pt x="3233" y="1129"/>
                </a:lnTo>
                <a:lnTo>
                  <a:pt x="3246" y="1134"/>
                </a:lnTo>
                <a:lnTo>
                  <a:pt x="3258" y="1143"/>
                </a:lnTo>
                <a:lnTo>
                  <a:pt x="3269" y="1152"/>
                </a:lnTo>
                <a:lnTo>
                  <a:pt x="3277" y="1164"/>
                </a:lnTo>
                <a:lnTo>
                  <a:pt x="3285" y="1177"/>
                </a:lnTo>
                <a:lnTo>
                  <a:pt x="3288" y="1191"/>
                </a:lnTo>
                <a:lnTo>
                  <a:pt x="3290" y="1209"/>
                </a:lnTo>
                <a:lnTo>
                  <a:pt x="3281" y="1203"/>
                </a:lnTo>
                <a:lnTo>
                  <a:pt x="3270" y="1198"/>
                </a:lnTo>
                <a:lnTo>
                  <a:pt x="3262" y="1191"/>
                </a:lnTo>
                <a:lnTo>
                  <a:pt x="3253" y="1184"/>
                </a:lnTo>
                <a:lnTo>
                  <a:pt x="3244" y="1177"/>
                </a:lnTo>
                <a:lnTo>
                  <a:pt x="3235" y="1168"/>
                </a:lnTo>
                <a:lnTo>
                  <a:pt x="3228" y="1159"/>
                </a:lnTo>
                <a:lnTo>
                  <a:pt x="3221" y="1152"/>
                </a:lnTo>
                <a:lnTo>
                  <a:pt x="3217" y="1154"/>
                </a:lnTo>
                <a:lnTo>
                  <a:pt x="3212" y="1156"/>
                </a:lnTo>
                <a:lnTo>
                  <a:pt x="3209" y="1159"/>
                </a:lnTo>
                <a:lnTo>
                  <a:pt x="3205" y="1163"/>
                </a:lnTo>
                <a:lnTo>
                  <a:pt x="3202" y="1166"/>
                </a:lnTo>
                <a:lnTo>
                  <a:pt x="3198" y="1168"/>
                </a:lnTo>
                <a:lnTo>
                  <a:pt x="3196" y="1170"/>
                </a:lnTo>
                <a:lnTo>
                  <a:pt x="3194" y="1171"/>
                </a:lnTo>
                <a:lnTo>
                  <a:pt x="3189" y="1171"/>
                </a:lnTo>
                <a:lnTo>
                  <a:pt x="3184" y="1170"/>
                </a:lnTo>
                <a:lnTo>
                  <a:pt x="3179" y="1168"/>
                </a:lnTo>
                <a:lnTo>
                  <a:pt x="3173" y="1166"/>
                </a:lnTo>
                <a:lnTo>
                  <a:pt x="3168" y="1164"/>
                </a:lnTo>
                <a:lnTo>
                  <a:pt x="3163" y="1163"/>
                </a:lnTo>
                <a:lnTo>
                  <a:pt x="3157" y="1163"/>
                </a:lnTo>
                <a:lnTo>
                  <a:pt x="3150" y="1163"/>
                </a:lnTo>
                <a:lnTo>
                  <a:pt x="3150" y="1159"/>
                </a:lnTo>
                <a:lnTo>
                  <a:pt x="3149" y="1156"/>
                </a:lnTo>
                <a:lnTo>
                  <a:pt x="3147" y="1152"/>
                </a:lnTo>
                <a:lnTo>
                  <a:pt x="3145" y="1148"/>
                </a:lnTo>
                <a:lnTo>
                  <a:pt x="3143" y="1147"/>
                </a:lnTo>
                <a:lnTo>
                  <a:pt x="3140" y="1145"/>
                </a:lnTo>
                <a:lnTo>
                  <a:pt x="3136" y="1145"/>
                </a:lnTo>
                <a:lnTo>
                  <a:pt x="3134" y="1143"/>
                </a:lnTo>
                <a:lnTo>
                  <a:pt x="3134" y="1140"/>
                </a:lnTo>
                <a:lnTo>
                  <a:pt x="3134" y="1136"/>
                </a:lnTo>
                <a:lnTo>
                  <a:pt x="3133" y="1133"/>
                </a:lnTo>
                <a:lnTo>
                  <a:pt x="3133" y="1129"/>
                </a:lnTo>
                <a:lnTo>
                  <a:pt x="3133" y="1126"/>
                </a:lnTo>
                <a:lnTo>
                  <a:pt x="3131" y="1122"/>
                </a:lnTo>
                <a:lnTo>
                  <a:pt x="3127" y="1118"/>
                </a:lnTo>
                <a:lnTo>
                  <a:pt x="3126" y="1115"/>
                </a:lnTo>
                <a:lnTo>
                  <a:pt x="3090" y="1115"/>
                </a:lnTo>
                <a:lnTo>
                  <a:pt x="3090" y="1106"/>
                </a:lnTo>
                <a:lnTo>
                  <a:pt x="3088" y="1101"/>
                </a:lnTo>
                <a:lnTo>
                  <a:pt x="3087" y="1097"/>
                </a:lnTo>
                <a:lnTo>
                  <a:pt x="3085" y="1095"/>
                </a:lnTo>
                <a:lnTo>
                  <a:pt x="3083" y="1097"/>
                </a:lnTo>
                <a:lnTo>
                  <a:pt x="3081" y="1097"/>
                </a:lnTo>
                <a:close/>
                <a:moveTo>
                  <a:pt x="3186" y="1191"/>
                </a:moveTo>
                <a:lnTo>
                  <a:pt x="3182" y="1200"/>
                </a:lnTo>
                <a:lnTo>
                  <a:pt x="3179" y="1207"/>
                </a:lnTo>
                <a:lnTo>
                  <a:pt x="3175" y="1212"/>
                </a:lnTo>
                <a:lnTo>
                  <a:pt x="3170" y="1217"/>
                </a:lnTo>
                <a:lnTo>
                  <a:pt x="3168" y="1221"/>
                </a:lnTo>
                <a:lnTo>
                  <a:pt x="3166" y="1224"/>
                </a:lnTo>
                <a:lnTo>
                  <a:pt x="3166" y="1230"/>
                </a:lnTo>
                <a:lnTo>
                  <a:pt x="3168" y="1237"/>
                </a:lnTo>
                <a:lnTo>
                  <a:pt x="3164" y="1240"/>
                </a:lnTo>
                <a:lnTo>
                  <a:pt x="3161" y="1244"/>
                </a:lnTo>
                <a:lnTo>
                  <a:pt x="3156" y="1249"/>
                </a:lnTo>
                <a:lnTo>
                  <a:pt x="3152" y="1256"/>
                </a:lnTo>
                <a:lnTo>
                  <a:pt x="3149" y="1262"/>
                </a:lnTo>
                <a:lnTo>
                  <a:pt x="3145" y="1269"/>
                </a:lnTo>
                <a:lnTo>
                  <a:pt x="3143" y="1276"/>
                </a:lnTo>
                <a:lnTo>
                  <a:pt x="3141" y="1283"/>
                </a:lnTo>
                <a:lnTo>
                  <a:pt x="3108" y="1283"/>
                </a:lnTo>
                <a:lnTo>
                  <a:pt x="3103" y="1279"/>
                </a:lnTo>
                <a:lnTo>
                  <a:pt x="3097" y="1274"/>
                </a:lnTo>
                <a:lnTo>
                  <a:pt x="3092" y="1269"/>
                </a:lnTo>
                <a:lnTo>
                  <a:pt x="3085" y="1263"/>
                </a:lnTo>
                <a:lnTo>
                  <a:pt x="3080" y="1258"/>
                </a:lnTo>
                <a:lnTo>
                  <a:pt x="3073" y="1255"/>
                </a:lnTo>
                <a:lnTo>
                  <a:pt x="3067" y="1249"/>
                </a:lnTo>
                <a:lnTo>
                  <a:pt x="3064" y="1246"/>
                </a:lnTo>
                <a:lnTo>
                  <a:pt x="3081" y="1246"/>
                </a:lnTo>
                <a:lnTo>
                  <a:pt x="3080" y="1239"/>
                </a:lnTo>
                <a:lnTo>
                  <a:pt x="3080" y="1233"/>
                </a:lnTo>
                <a:lnTo>
                  <a:pt x="3081" y="1228"/>
                </a:lnTo>
                <a:lnTo>
                  <a:pt x="3083" y="1223"/>
                </a:lnTo>
                <a:lnTo>
                  <a:pt x="3087" y="1219"/>
                </a:lnTo>
                <a:lnTo>
                  <a:pt x="3090" y="1216"/>
                </a:lnTo>
                <a:lnTo>
                  <a:pt x="3096" y="1212"/>
                </a:lnTo>
                <a:lnTo>
                  <a:pt x="3099" y="1209"/>
                </a:lnTo>
                <a:lnTo>
                  <a:pt x="3094" y="1207"/>
                </a:lnTo>
                <a:lnTo>
                  <a:pt x="3090" y="1205"/>
                </a:lnTo>
                <a:lnTo>
                  <a:pt x="3083" y="1202"/>
                </a:lnTo>
                <a:lnTo>
                  <a:pt x="3076" y="1198"/>
                </a:lnTo>
                <a:lnTo>
                  <a:pt x="3071" y="1194"/>
                </a:lnTo>
                <a:lnTo>
                  <a:pt x="3064" y="1189"/>
                </a:lnTo>
                <a:lnTo>
                  <a:pt x="3058" y="1184"/>
                </a:lnTo>
                <a:lnTo>
                  <a:pt x="3055" y="1180"/>
                </a:lnTo>
                <a:lnTo>
                  <a:pt x="3050" y="1186"/>
                </a:lnTo>
                <a:lnTo>
                  <a:pt x="3043" y="1194"/>
                </a:lnTo>
                <a:lnTo>
                  <a:pt x="3037" y="1205"/>
                </a:lnTo>
                <a:lnTo>
                  <a:pt x="3032" y="1216"/>
                </a:lnTo>
                <a:lnTo>
                  <a:pt x="3027" y="1228"/>
                </a:lnTo>
                <a:lnTo>
                  <a:pt x="3020" y="1237"/>
                </a:lnTo>
                <a:lnTo>
                  <a:pt x="3016" y="1240"/>
                </a:lnTo>
                <a:lnTo>
                  <a:pt x="3013" y="1242"/>
                </a:lnTo>
                <a:lnTo>
                  <a:pt x="3007" y="1244"/>
                </a:lnTo>
                <a:lnTo>
                  <a:pt x="3004" y="1246"/>
                </a:lnTo>
                <a:lnTo>
                  <a:pt x="2986" y="1246"/>
                </a:lnTo>
                <a:lnTo>
                  <a:pt x="2968" y="1228"/>
                </a:lnTo>
                <a:lnTo>
                  <a:pt x="2951" y="1228"/>
                </a:lnTo>
                <a:lnTo>
                  <a:pt x="2947" y="1230"/>
                </a:lnTo>
                <a:lnTo>
                  <a:pt x="2942" y="1235"/>
                </a:lnTo>
                <a:lnTo>
                  <a:pt x="2935" y="1242"/>
                </a:lnTo>
                <a:lnTo>
                  <a:pt x="2930" y="1251"/>
                </a:lnTo>
                <a:lnTo>
                  <a:pt x="2922" y="1258"/>
                </a:lnTo>
                <a:lnTo>
                  <a:pt x="2917" y="1267"/>
                </a:lnTo>
                <a:lnTo>
                  <a:pt x="2912" y="1272"/>
                </a:lnTo>
                <a:lnTo>
                  <a:pt x="2908" y="1274"/>
                </a:lnTo>
                <a:lnTo>
                  <a:pt x="2900" y="1263"/>
                </a:lnTo>
                <a:lnTo>
                  <a:pt x="2894" y="1265"/>
                </a:lnTo>
                <a:lnTo>
                  <a:pt x="2889" y="1270"/>
                </a:lnTo>
                <a:lnTo>
                  <a:pt x="2884" y="1276"/>
                </a:lnTo>
                <a:lnTo>
                  <a:pt x="2878" y="1283"/>
                </a:lnTo>
                <a:lnTo>
                  <a:pt x="2873" y="1290"/>
                </a:lnTo>
                <a:lnTo>
                  <a:pt x="2868" y="1295"/>
                </a:lnTo>
                <a:lnTo>
                  <a:pt x="2864" y="1299"/>
                </a:lnTo>
                <a:lnTo>
                  <a:pt x="2864" y="1300"/>
                </a:lnTo>
                <a:lnTo>
                  <a:pt x="2861" y="1300"/>
                </a:lnTo>
                <a:lnTo>
                  <a:pt x="2857" y="1300"/>
                </a:lnTo>
                <a:lnTo>
                  <a:pt x="2854" y="1299"/>
                </a:lnTo>
                <a:lnTo>
                  <a:pt x="2850" y="1297"/>
                </a:lnTo>
                <a:lnTo>
                  <a:pt x="2847" y="1295"/>
                </a:lnTo>
                <a:lnTo>
                  <a:pt x="2845" y="1293"/>
                </a:lnTo>
                <a:lnTo>
                  <a:pt x="2841" y="1293"/>
                </a:lnTo>
                <a:lnTo>
                  <a:pt x="2838" y="1292"/>
                </a:lnTo>
                <a:lnTo>
                  <a:pt x="2785" y="1339"/>
                </a:lnTo>
                <a:lnTo>
                  <a:pt x="2781" y="1338"/>
                </a:lnTo>
                <a:lnTo>
                  <a:pt x="2778" y="1338"/>
                </a:lnTo>
                <a:lnTo>
                  <a:pt x="2772" y="1336"/>
                </a:lnTo>
                <a:lnTo>
                  <a:pt x="2767" y="1334"/>
                </a:lnTo>
                <a:lnTo>
                  <a:pt x="2764" y="1332"/>
                </a:lnTo>
                <a:lnTo>
                  <a:pt x="2758" y="1331"/>
                </a:lnTo>
                <a:lnTo>
                  <a:pt x="2755" y="1331"/>
                </a:lnTo>
                <a:lnTo>
                  <a:pt x="2749" y="1329"/>
                </a:lnTo>
                <a:lnTo>
                  <a:pt x="2748" y="1332"/>
                </a:lnTo>
                <a:lnTo>
                  <a:pt x="2744" y="1334"/>
                </a:lnTo>
                <a:lnTo>
                  <a:pt x="2741" y="1336"/>
                </a:lnTo>
                <a:lnTo>
                  <a:pt x="2737" y="1338"/>
                </a:lnTo>
                <a:lnTo>
                  <a:pt x="2734" y="1338"/>
                </a:lnTo>
                <a:lnTo>
                  <a:pt x="2730" y="1339"/>
                </a:lnTo>
                <a:lnTo>
                  <a:pt x="2728" y="1339"/>
                </a:lnTo>
                <a:lnTo>
                  <a:pt x="2725" y="1339"/>
                </a:lnTo>
                <a:lnTo>
                  <a:pt x="2725" y="1346"/>
                </a:lnTo>
                <a:lnTo>
                  <a:pt x="2726" y="1353"/>
                </a:lnTo>
                <a:lnTo>
                  <a:pt x="2726" y="1359"/>
                </a:lnTo>
                <a:lnTo>
                  <a:pt x="2728" y="1366"/>
                </a:lnTo>
                <a:lnTo>
                  <a:pt x="2730" y="1371"/>
                </a:lnTo>
                <a:lnTo>
                  <a:pt x="2732" y="1376"/>
                </a:lnTo>
                <a:lnTo>
                  <a:pt x="2732" y="1382"/>
                </a:lnTo>
                <a:lnTo>
                  <a:pt x="2732" y="1385"/>
                </a:lnTo>
                <a:lnTo>
                  <a:pt x="2716" y="1405"/>
                </a:lnTo>
                <a:lnTo>
                  <a:pt x="2716" y="1410"/>
                </a:lnTo>
                <a:lnTo>
                  <a:pt x="2718" y="1417"/>
                </a:lnTo>
                <a:lnTo>
                  <a:pt x="2718" y="1424"/>
                </a:lnTo>
                <a:lnTo>
                  <a:pt x="2719" y="1431"/>
                </a:lnTo>
                <a:lnTo>
                  <a:pt x="2721" y="1437"/>
                </a:lnTo>
                <a:lnTo>
                  <a:pt x="2723" y="1442"/>
                </a:lnTo>
                <a:lnTo>
                  <a:pt x="2725" y="1447"/>
                </a:lnTo>
                <a:lnTo>
                  <a:pt x="2725" y="1451"/>
                </a:lnTo>
                <a:lnTo>
                  <a:pt x="2721" y="1458"/>
                </a:lnTo>
                <a:lnTo>
                  <a:pt x="2718" y="1467"/>
                </a:lnTo>
                <a:lnTo>
                  <a:pt x="2716" y="1474"/>
                </a:lnTo>
                <a:lnTo>
                  <a:pt x="2712" y="1482"/>
                </a:lnTo>
                <a:lnTo>
                  <a:pt x="2711" y="1491"/>
                </a:lnTo>
                <a:lnTo>
                  <a:pt x="2709" y="1500"/>
                </a:lnTo>
                <a:lnTo>
                  <a:pt x="2707" y="1509"/>
                </a:lnTo>
                <a:lnTo>
                  <a:pt x="2707" y="1516"/>
                </a:lnTo>
                <a:lnTo>
                  <a:pt x="2728" y="1514"/>
                </a:lnTo>
                <a:lnTo>
                  <a:pt x="2755" y="1513"/>
                </a:lnTo>
                <a:lnTo>
                  <a:pt x="2781" y="1507"/>
                </a:lnTo>
                <a:lnTo>
                  <a:pt x="2809" y="1502"/>
                </a:lnTo>
                <a:lnTo>
                  <a:pt x="2836" y="1493"/>
                </a:lnTo>
                <a:lnTo>
                  <a:pt x="2861" y="1484"/>
                </a:lnTo>
                <a:lnTo>
                  <a:pt x="2873" y="1479"/>
                </a:lnTo>
                <a:lnTo>
                  <a:pt x="2882" y="1472"/>
                </a:lnTo>
                <a:lnTo>
                  <a:pt x="2891" y="1467"/>
                </a:lnTo>
                <a:lnTo>
                  <a:pt x="2900" y="1460"/>
                </a:lnTo>
                <a:lnTo>
                  <a:pt x="2933" y="1460"/>
                </a:lnTo>
                <a:lnTo>
                  <a:pt x="2951" y="1477"/>
                </a:lnTo>
                <a:lnTo>
                  <a:pt x="2947" y="1481"/>
                </a:lnTo>
                <a:lnTo>
                  <a:pt x="2944" y="1484"/>
                </a:lnTo>
                <a:lnTo>
                  <a:pt x="2942" y="1490"/>
                </a:lnTo>
                <a:lnTo>
                  <a:pt x="2938" y="1493"/>
                </a:lnTo>
                <a:lnTo>
                  <a:pt x="2937" y="1498"/>
                </a:lnTo>
                <a:lnTo>
                  <a:pt x="2935" y="1504"/>
                </a:lnTo>
                <a:lnTo>
                  <a:pt x="2933" y="1509"/>
                </a:lnTo>
                <a:lnTo>
                  <a:pt x="2933" y="1516"/>
                </a:lnTo>
                <a:lnTo>
                  <a:pt x="2942" y="1511"/>
                </a:lnTo>
                <a:lnTo>
                  <a:pt x="2952" y="1504"/>
                </a:lnTo>
                <a:lnTo>
                  <a:pt x="2967" y="1497"/>
                </a:lnTo>
                <a:lnTo>
                  <a:pt x="2981" y="1490"/>
                </a:lnTo>
                <a:lnTo>
                  <a:pt x="2997" y="1484"/>
                </a:lnTo>
                <a:lnTo>
                  <a:pt x="3009" y="1479"/>
                </a:lnTo>
                <a:lnTo>
                  <a:pt x="3021" y="1477"/>
                </a:lnTo>
                <a:lnTo>
                  <a:pt x="3028" y="1477"/>
                </a:lnTo>
                <a:lnTo>
                  <a:pt x="3023" y="1482"/>
                </a:lnTo>
                <a:lnTo>
                  <a:pt x="3016" y="1488"/>
                </a:lnTo>
                <a:lnTo>
                  <a:pt x="3007" y="1493"/>
                </a:lnTo>
                <a:lnTo>
                  <a:pt x="3000" y="1500"/>
                </a:lnTo>
                <a:lnTo>
                  <a:pt x="2993" y="1505"/>
                </a:lnTo>
                <a:lnTo>
                  <a:pt x="2991" y="1511"/>
                </a:lnTo>
                <a:lnTo>
                  <a:pt x="2991" y="1513"/>
                </a:lnTo>
                <a:lnTo>
                  <a:pt x="2993" y="1514"/>
                </a:lnTo>
                <a:lnTo>
                  <a:pt x="2998" y="1516"/>
                </a:lnTo>
                <a:lnTo>
                  <a:pt x="3004" y="1516"/>
                </a:lnTo>
                <a:lnTo>
                  <a:pt x="2997" y="1516"/>
                </a:lnTo>
                <a:lnTo>
                  <a:pt x="2993" y="1520"/>
                </a:lnTo>
                <a:lnTo>
                  <a:pt x="2990" y="1525"/>
                </a:lnTo>
                <a:lnTo>
                  <a:pt x="2990" y="1532"/>
                </a:lnTo>
                <a:lnTo>
                  <a:pt x="2988" y="1539"/>
                </a:lnTo>
                <a:lnTo>
                  <a:pt x="2990" y="1546"/>
                </a:lnTo>
                <a:lnTo>
                  <a:pt x="2991" y="1555"/>
                </a:lnTo>
                <a:lnTo>
                  <a:pt x="2995" y="1562"/>
                </a:lnTo>
                <a:lnTo>
                  <a:pt x="3055" y="1534"/>
                </a:lnTo>
                <a:lnTo>
                  <a:pt x="3081" y="1562"/>
                </a:lnTo>
                <a:lnTo>
                  <a:pt x="3254" y="1385"/>
                </a:lnTo>
                <a:lnTo>
                  <a:pt x="3254" y="1375"/>
                </a:lnTo>
                <a:lnTo>
                  <a:pt x="3253" y="1366"/>
                </a:lnTo>
                <a:lnTo>
                  <a:pt x="3251" y="1359"/>
                </a:lnTo>
                <a:lnTo>
                  <a:pt x="3247" y="1352"/>
                </a:lnTo>
                <a:lnTo>
                  <a:pt x="3244" y="1346"/>
                </a:lnTo>
                <a:lnTo>
                  <a:pt x="3240" y="1343"/>
                </a:lnTo>
                <a:lnTo>
                  <a:pt x="3235" y="1339"/>
                </a:lnTo>
                <a:lnTo>
                  <a:pt x="3228" y="1339"/>
                </a:lnTo>
                <a:lnTo>
                  <a:pt x="3228" y="1300"/>
                </a:lnTo>
                <a:lnTo>
                  <a:pt x="3226" y="1300"/>
                </a:lnTo>
                <a:lnTo>
                  <a:pt x="3223" y="1300"/>
                </a:lnTo>
                <a:lnTo>
                  <a:pt x="3219" y="1299"/>
                </a:lnTo>
                <a:lnTo>
                  <a:pt x="3216" y="1297"/>
                </a:lnTo>
                <a:lnTo>
                  <a:pt x="3212" y="1295"/>
                </a:lnTo>
                <a:lnTo>
                  <a:pt x="3209" y="1293"/>
                </a:lnTo>
                <a:lnTo>
                  <a:pt x="3205" y="1293"/>
                </a:lnTo>
                <a:lnTo>
                  <a:pt x="3202" y="1292"/>
                </a:lnTo>
                <a:lnTo>
                  <a:pt x="3203" y="1288"/>
                </a:lnTo>
                <a:lnTo>
                  <a:pt x="3203" y="1285"/>
                </a:lnTo>
                <a:lnTo>
                  <a:pt x="3205" y="1281"/>
                </a:lnTo>
                <a:lnTo>
                  <a:pt x="3207" y="1278"/>
                </a:lnTo>
                <a:lnTo>
                  <a:pt x="3209" y="1274"/>
                </a:lnTo>
                <a:lnTo>
                  <a:pt x="3210" y="1270"/>
                </a:lnTo>
                <a:lnTo>
                  <a:pt x="3210" y="1267"/>
                </a:lnTo>
                <a:lnTo>
                  <a:pt x="3210" y="1263"/>
                </a:lnTo>
                <a:lnTo>
                  <a:pt x="3210" y="1246"/>
                </a:lnTo>
                <a:lnTo>
                  <a:pt x="3209" y="1246"/>
                </a:lnTo>
                <a:lnTo>
                  <a:pt x="3205" y="1244"/>
                </a:lnTo>
                <a:lnTo>
                  <a:pt x="3202" y="1242"/>
                </a:lnTo>
                <a:lnTo>
                  <a:pt x="3198" y="1240"/>
                </a:lnTo>
                <a:lnTo>
                  <a:pt x="3194" y="1239"/>
                </a:lnTo>
                <a:lnTo>
                  <a:pt x="3193" y="1239"/>
                </a:lnTo>
                <a:lnTo>
                  <a:pt x="3189" y="1237"/>
                </a:lnTo>
                <a:lnTo>
                  <a:pt x="3186" y="1237"/>
                </a:lnTo>
                <a:lnTo>
                  <a:pt x="3186" y="1230"/>
                </a:lnTo>
                <a:lnTo>
                  <a:pt x="3187" y="1224"/>
                </a:lnTo>
                <a:lnTo>
                  <a:pt x="3187" y="1219"/>
                </a:lnTo>
                <a:lnTo>
                  <a:pt x="3189" y="1214"/>
                </a:lnTo>
                <a:lnTo>
                  <a:pt x="3189" y="1209"/>
                </a:lnTo>
                <a:lnTo>
                  <a:pt x="3189" y="1203"/>
                </a:lnTo>
                <a:lnTo>
                  <a:pt x="3187" y="1196"/>
                </a:lnTo>
                <a:lnTo>
                  <a:pt x="3186" y="1191"/>
                </a:lnTo>
                <a:close/>
                <a:moveTo>
                  <a:pt x="3203" y="1636"/>
                </a:moveTo>
                <a:lnTo>
                  <a:pt x="3246" y="1636"/>
                </a:lnTo>
                <a:lnTo>
                  <a:pt x="3263" y="1619"/>
                </a:lnTo>
                <a:lnTo>
                  <a:pt x="3279" y="1617"/>
                </a:lnTo>
                <a:lnTo>
                  <a:pt x="3293" y="1613"/>
                </a:lnTo>
                <a:lnTo>
                  <a:pt x="3306" y="1608"/>
                </a:lnTo>
                <a:lnTo>
                  <a:pt x="3318" y="1601"/>
                </a:lnTo>
                <a:lnTo>
                  <a:pt x="3329" y="1592"/>
                </a:lnTo>
                <a:lnTo>
                  <a:pt x="3339" y="1583"/>
                </a:lnTo>
                <a:lnTo>
                  <a:pt x="3350" y="1573"/>
                </a:lnTo>
                <a:lnTo>
                  <a:pt x="3359" y="1562"/>
                </a:lnTo>
                <a:lnTo>
                  <a:pt x="3341" y="1544"/>
                </a:lnTo>
                <a:lnTo>
                  <a:pt x="3307" y="1581"/>
                </a:lnTo>
                <a:lnTo>
                  <a:pt x="3272" y="1581"/>
                </a:lnTo>
                <a:lnTo>
                  <a:pt x="3265" y="1589"/>
                </a:lnTo>
                <a:lnTo>
                  <a:pt x="3256" y="1596"/>
                </a:lnTo>
                <a:lnTo>
                  <a:pt x="3247" y="1603"/>
                </a:lnTo>
                <a:lnTo>
                  <a:pt x="3237" y="1610"/>
                </a:lnTo>
                <a:lnTo>
                  <a:pt x="3228" y="1617"/>
                </a:lnTo>
                <a:lnTo>
                  <a:pt x="3219" y="1624"/>
                </a:lnTo>
                <a:lnTo>
                  <a:pt x="3210" y="1629"/>
                </a:lnTo>
                <a:lnTo>
                  <a:pt x="3203" y="1636"/>
                </a:lnTo>
                <a:close/>
                <a:moveTo>
                  <a:pt x="3376" y="1581"/>
                </a:moveTo>
                <a:lnTo>
                  <a:pt x="3383" y="1576"/>
                </a:lnTo>
                <a:lnTo>
                  <a:pt x="3390" y="1571"/>
                </a:lnTo>
                <a:lnTo>
                  <a:pt x="3399" y="1564"/>
                </a:lnTo>
                <a:lnTo>
                  <a:pt x="3406" y="1558"/>
                </a:lnTo>
                <a:lnTo>
                  <a:pt x="3413" y="1551"/>
                </a:lnTo>
                <a:lnTo>
                  <a:pt x="3421" y="1544"/>
                </a:lnTo>
                <a:lnTo>
                  <a:pt x="3426" y="1539"/>
                </a:lnTo>
                <a:lnTo>
                  <a:pt x="3429" y="1534"/>
                </a:lnTo>
                <a:lnTo>
                  <a:pt x="3433" y="1536"/>
                </a:lnTo>
                <a:lnTo>
                  <a:pt x="3436" y="1536"/>
                </a:lnTo>
                <a:lnTo>
                  <a:pt x="3440" y="1537"/>
                </a:lnTo>
                <a:lnTo>
                  <a:pt x="3442" y="1539"/>
                </a:lnTo>
                <a:lnTo>
                  <a:pt x="3445" y="1541"/>
                </a:lnTo>
                <a:lnTo>
                  <a:pt x="3449" y="1543"/>
                </a:lnTo>
                <a:lnTo>
                  <a:pt x="3452" y="1544"/>
                </a:lnTo>
                <a:lnTo>
                  <a:pt x="3456" y="1544"/>
                </a:lnTo>
                <a:lnTo>
                  <a:pt x="3459" y="1541"/>
                </a:lnTo>
                <a:lnTo>
                  <a:pt x="3463" y="1539"/>
                </a:lnTo>
                <a:lnTo>
                  <a:pt x="3465" y="1537"/>
                </a:lnTo>
                <a:lnTo>
                  <a:pt x="3468" y="1536"/>
                </a:lnTo>
                <a:lnTo>
                  <a:pt x="3472" y="1536"/>
                </a:lnTo>
                <a:lnTo>
                  <a:pt x="3475" y="1536"/>
                </a:lnTo>
                <a:lnTo>
                  <a:pt x="3479" y="1534"/>
                </a:lnTo>
                <a:lnTo>
                  <a:pt x="3482" y="1534"/>
                </a:lnTo>
                <a:lnTo>
                  <a:pt x="3472" y="1525"/>
                </a:lnTo>
                <a:lnTo>
                  <a:pt x="3465" y="1518"/>
                </a:lnTo>
                <a:lnTo>
                  <a:pt x="3456" y="1513"/>
                </a:lnTo>
                <a:lnTo>
                  <a:pt x="3449" y="1507"/>
                </a:lnTo>
                <a:lnTo>
                  <a:pt x="3443" y="1502"/>
                </a:lnTo>
                <a:lnTo>
                  <a:pt x="3438" y="1495"/>
                </a:lnTo>
                <a:lnTo>
                  <a:pt x="3433" y="1488"/>
                </a:lnTo>
                <a:lnTo>
                  <a:pt x="3429" y="1479"/>
                </a:lnTo>
                <a:lnTo>
                  <a:pt x="3428" y="1490"/>
                </a:lnTo>
                <a:lnTo>
                  <a:pt x="3424" y="1498"/>
                </a:lnTo>
                <a:lnTo>
                  <a:pt x="3417" y="1505"/>
                </a:lnTo>
                <a:lnTo>
                  <a:pt x="3410" y="1514"/>
                </a:lnTo>
                <a:lnTo>
                  <a:pt x="3401" y="1520"/>
                </a:lnTo>
                <a:lnTo>
                  <a:pt x="3392" y="1525"/>
                </a:lnTo>
                <a:lnTo>
                  <a:pt x="3385" y="1530"/>
                </a:lnTo>
                <a:lnTo>
                  <a:pt x="3376" y="1534"/>
                </a:lnTo>
                <a:lnTo>
                  <a:pt x="3376" y="1581"/>
                </a:lnTo>
                <a:close/>
                <a:moveTo>
                  <a:pt x="851" y="297"/>
                </a:moveTo>
                <a:lnTo>
                  <a:pt x="847" y="297"/>
                </a:lnTo>
                <a:lnTo>
                  <a:pt x="842" y="295"/>
                </a:lnTo>
                <a:lnTo>
                  <a:pt x="837" y="291"/>
                </a:lnTo>
                <a:lnTo>
                  <a:pt x="830" y="288"/>
                </a:lnTo>
                <a:lnTo>
                  <a:pt x="824" y="284"/>
                </a:lnTo>
                <a:lnTo>
                  <a:pt x="817" y="283"/>
                </a:lnTo>
                <a:lnTo>
                  <a:pt x="812" y="281"/>
                </a:lnTo>
                <a:lnTo>
                  <a:pt x="808" y="279"/>
                </a:lnTo>
                <a:lnTo>
                  <a:pt x="808" y="272"/>
                </a:lnTo>
                <a:lnTo>
                  <a:pt x="807" y="267"/>
                </a:lnTo>
                <a:lnTo>
                  <a:pt x="805" y="261"/>
                </a:lnTo>
                <a:lnTo>
                  <a:pt x="805" y="256"/>
                </a:lnTo>
                <a:lnTo>
                  <a:pt x="803" y="251"/>
                </a:lnTo>
                <a:lnTo>
                  <a:pt x="801" y="245"/>
                </a:lnTo>
                <a:lnTo>
                  <a:pt x="800" y="240"/>
                </a:lnTo>
                <a:lnTo>
                  <a:pt x="800" y="233"/>
                </a:lnTo>
                <a:lnTo>
                  <a:pt x="803" y="228"/>
                </a:lnTo>
                <a:lnTo>
                  <a:pt x="808" y="222"/>
                </a:lnTo>
                <a:lnTo>
                  <a:pt x="812" y="217"/>
                </a:lnTo>
                <a:lnTo>
                  <a:pt x="817" y="210"/>
                </a:lnTo>
                <a:lnTo>
                  <a:pt x="823" y="203"/>
                </a:lnTo>
                <a:lnTo>
                  <a:pt x="826" y="196"/>
                </a:lnTo>
                <a:lnTo>
                  <a:pt x="831" y="191"/>
                </a:lnTo>
                <a:lnTo>
                  <a:pt x="835" y="185"/>
                </a:lnTo>
                <a:lnTo>
                  <a:pt x="817" y="168"/>
                </a:lnTo>
                <a:lnTo>
                  <a:pt x="817" y="164"/>
                </a:lnTo>
                <a:lnTo>
                  <a:pt x="819" y="161"/>
                </a:lnTo>
                <a:lnTo>
                  <a:pt x="821" y="157"/>
                </a:lnTo>
                <a:lnTo>
                  <a:pt x="823" y="154"/>
                </a:lnTo>
                <a:lnTo>
                  <a:pt x="823" y="150"/>
                </a:lnTo>
                <a:lnTo>
                  <a:pt x="824" y="147"/>
                </a:lnTo>
                <a:lnTo>
                  <a:pt x="826" y="143"/>
                </a:lnTo>
                <a:lnTo>
                  <a:pt x="826" y="139"/>
                </a:lnTo>
                <a:lnTo>
                  <a:pt x="782" y="93"/>
                </a:lnTo>
                <a:lnTo>
                  <a:pt x="777" y="93"/>
                </a:lnTo>
                <a:lnTo>
                  <a:pt x="770" y="92"/>
                </a:lnTo>
                <a:lnTo>
                  <a:pt x="763" y="90"/>
                </a:lnTo>
                <a:lnTo>
                  <a:pt x="757" y="88"/>
                </a:lnTo>
                <a:lnTo>
                  <a:pt x="752" y="86"/>
                </a:lnTo>
                <a:lnTo>
                  <a:pt x="747" y="85"/>
                </a:lnTo>
                <a:lnTo>
                  <a:pt x="741" y="85"/>
                </a:lnTo>
                <a:lnTo>
                  <a:pt x="738" y="83"/>
                </a:lnTo>
                <a:lnTo>
                  <a:pt x="748" y="74"/>
                </a:lnTo>
                <a:lnTo>
                  <a:pt x="761" y="65"/>
                </a:lnTo>
                <a:lnTo>
                  <a:pt x="773" y="58"/>
                </a:lnTo>
                <a:lnTo>
                  <a:pt x="787" y="51"/>
                </a:lnTo>
                <a:lnTo>
                  <a:pt x="800" y="44"/>
                </a:lnTo>
                <a:lnTo>
                  <a:pt x="812" y="37"/>
                </a:lnTo>
                <a:lnTo>
                  <a:pt x="824" y="28"/>
                </a:lnTo>
                <a:lnTo>
                  <a:pt x="835" y="17"/>
                </a:lnTo>
                <a:lnTo>
                  <a:pt x="838" y="19"/>
                </a:lnTo>
                <a:lnTo>
                  <a:pt x="840" y="19"/>
                </a:lnTo>
                <a:lnTo>
                  <a:pt x="844" y="21"/>
                </a:lnTo>
                <a:lnTo>
                  <a:pt x="847" y="23"/>
                </a:lnTo>
                <a:lnTo>
                  <a:pt x="851" y="25"/>
                </a:lnTo>
                <a:lnTo>
                  <a:pt x="854" y="26"/>
                </a:lnTo>
                <a:lnTo>
                  <a:pt x="856" y="28"/>
                </a:lnTo>
                <a:lnTo>
                  <a:pt x="860" y="28"/>
                </a:lnTo>
                <a:lnTo>
                  <a:pt x="886" y="0"/>
                </a:lnTo>
                <a:lnTo>
                  <a:pt x="904" y="17"/>
                </a:lnTo>
                <a:lnTo>
                  <a:pt x="909" y="17"/>
                </a:lnTo>
                <a:lnTo>
                  <a:pt x="916" y="17"/>
                </a:lnTo>
                <a:lnTo>
                  <a:pt x="923" y="16"/>
                </a:lnTo>
                <a:lnTo>
                  <a:pt x="929" y="14"/>
                </a:lnTo>
                <a:lnTo>
                  <a:pt x="934" y="12"/>
                </a:lnTo>
                <a:lnTo>
                  <a:pt x="939" y="10"/>
                </a:lnTo>
                <a:lnTo>
                  <a:pt x="943" y="9"/>
                </a:lnTo>
                <a:lnTo>
                  <a:pt x="946" y="9"/>
                </a:lnTo>
                <a:lnTo>
                  <a:pt x="946" y="37"/>
                </a:lnTo>
                <a:lnTo>
                  <a:pt x="957" y="37"/>
                </a:lnTo>
                <a:lnTo>
                  <a:pt x="964" y="37"/>
                </a:lnTo>
                <a:lnTo>
                  <a:pt x="969" y="37"/>
                </a:lnTo>
                <a:lnTo>
                  <a:pt x="974" y="35"/>
                </a:lnTo>
                <a:lnTo>
                  <a:pt x="978" y="33"/>
                </a:lnTo>
                <a:lnTo>
                  <a:pt x="980" y="30"/>
                </a:lnTo>
                <a:lnTo>
                  <a:pt x="982" y="25"/>
                </a:lnTo>
                <a:lnTo>
                  <a:pt x="982" y="17"/>
                </a:lnTo>
                <a:lnTo>
                  <a:pt x="985" y="19"/>
                </a:lnTo>
                <a:lnTo>
                  <a:pt x="989" y="19"/>
                </a:lnTo>
                <a:lnTo>
                  <a:pt x="992" y="21"/>
                </a:lnTo>
                <a:lnTo>
                  <a:pt x="994" y="23"/>
                </a:lnTo>
                <a:lnTo>
                  <a:pt x="997" y="25"/>
                </a:lnTo>
                <a:lnTo>
                  <a:pt x="1001" y="26"/>
                </a:lnTo>
                <a:lnTo>
                  <a:pt x="1005" y="28"/>
                </a:lnTo>
                <a:lnTo>
                  <a:pt x="1008" y="28"/>
                </a:lnTo>
                <a:lnTo>
                  <a:pt x="1015" y="21"/>
                </a:lnTo>
                <a:lnTo>
                  <a:pt x="1024" y="16"/>
                </a:lnTo>
                <a:lnTo>
                  <a:pt x="1033" y="10"/>
                </a:lnTo>
                <a:lnTo>
                  <a:pt x="1043" y="9"/>
                </a:lnTo>
                <a:lnTo>
                  <a:pt x="1052" y="7"/>
                </a:lnTo>
                <a:lnTo>
                  <a:pt x="1063" y="5"/>
                </a:lnTo>
                <a:lnTo>
                  <a:pt x="1070" y="7"/>
                </a:lnTo>
                <a:lnTo>
                  <a:pt x="1079" y="9"/>
                </a:lnTo>
                <a:lnTo>
                  <a:pt x="1086" y="7"/>
                </a:lnTo>
                <a:lnTo>
                  <a:pt x="1095" y="3"/>
                </a:lnTo>
                <a:lnTo>
                  <a:pt x="1105" y="2"/>
                </a:lnTo>
                <a:lnTo>
                  <a:pt x="1118" y="2"/>
                </a:lnTo>
                <a:lnTo>
                  <a:pt x="1128" y="2"/>
                </a:lnTo>
                <a:lnTo>
                  <a:pt x="1139" y="0"/>
                </a:lnTo>
                <a:lnTo>
                  <a:pt x="1148" y="0"/>
                </a:lnTo>
                <a:lnTo>
                  <a:pt x="1156" y="0"/>
                </a:lnTo>
                <a:lnTo>
                  <a:pt x="1174" y="17"/>
                </a:lnTo>
                <a:lnTo>
                  <a:pt x="1121" y="17"/>
                </a:lnTo>
                <a:lnTo>
                  <a:pt x="1121" y="37"/>
                </a:lnTo>
                <a:lnTo>
                  <a:pt x="1126" y="39"/>
                </a:lnTo>
                <a:lnTo>
                  <a:pt x="1137" y="40"/>
                </a:lnTo>
                <a:lnTo>
                  <a:pt x="1148" y="39"/>
                </a:lnTo>
                <a:lnTo>
                  <a:pt x="1162" y="37"/>
                </a:lnTo>
                <a:lnTo>
                  <a:pt x="1176" y="33"/>
                </a:lnTo>
                <a:lnTo>
                  <a:pt x="1188" y="30"/>
                </a:lnTo>
                <a:lnTo>
                  <a:pt x="1201" y="28"/>
                </a:lnTo>
                <a:lnTo>
                  <a:pt x="1208" y="28"/>
                </a:lnTo>
                <a:lnTo>
                  <a:pt x="1197" y="33"/>
                </a:lnTo>
                <a:lnTo>
                  <a:pt x="1186" y="40"/>
                </a:lnTo>
                <a:lnTo>
                  <a:pt x="1176" y="51"/>
                </a:lnTo>
                <a:lnTo>
                  <a:pt x="1165" y="63"/>
                </a:lnTo>
                <a:lnTo>
                  <a:pt x="1158" y="78"/>
                </a:lnTo>
                <a:lnTo>
                  <a:pt x="1153" y="92"/>
                </a:lnTo>
                <a:lnTo>
                  <a:pt x="1153" y="99"/>
                </a:lnTo>
                <a:lnTo>
                  <a:pt x="1153" y="106"/>
                </a:lnTo>
                <a:lnTo>
                  <a:pt x="1153" y="113"/>
                </a:lnTo>
                <a:lnTo>
                  <a:pt x="1156" y="120"/>
                </a:lnTo>
                <a:lnTo>
                  <a:pt x="1139" y="139"/>
                </a:lnTo>
                <a:lnTo>
                  <a:pt x="1135" y="139"/>
                </a:lnTo>
                <a:lnTo>
                  <a:pt x="1132" y="138"/>
                </a:lnTo>
                <a:lnTo>
                  <a:pt x="1128" y="136"/>
                </a:lnTo>
                <a:lnTo>
                  <a:pt x="1126" y="134"/>
                </a:lnTo>
                <a:lnTo>
                  <a:pt x="1123" y="132"/>
                </a:lnTo>
                <a:lnTo>
                  <a:pt x="1119" y="131"/>
                </a:lnTo>
                <a:lnTo>
                  <a:pt x="1116" y="131"/>
                </a:lnTo>
                <a:lnTo>
                  <a:pt x="1112" y="131"/>
                </a:lnTo>
                <a:lnTo>
                  <a:pt x="1112" y="168"/>
                </a:lnTo>
                <a:lnTo>
                  <a:pt x="1103" y="168"/>
                </a:lnTo>
                <a:lnTo>
                  <a:pt x="1096" y="166"/>
                </a:lnTo>
                <a:lnTo>
                  <a:pt x="1089" y="166"/>
                </a:lnTo>
                <a:lnTo>
                  <a:pt x="1084" y="164"/>
                </a:lnTo>
                <a:lnTo>
                  <a:pt x="1077" y="164"/>
                </a:lnTo>
                <a:lnTo>
                  <a:pt x="1072" y="164"/>
                </a:lnTo>
                <a:lnTo>
                  <a:pt x="1066" y="164"/>
                </a:lnTo>
                <a:lnTo>
                  <a:pt x="1061" y="168"/>
                </a:lnTo>
                <a:lnTo>
                  <a:pt x="1061" y="171"/>
                </a:lnTo>
                <a:lnTo>
                  <a:pt x="1063" y="175"/>
                </a:lnTo>
                <a:lnTo>
                  <a:pt x="1066" y="177"/>
                </a:lnTo>
                <a:lnTo>
                  <a:pt x="1070" y="180"/>
                </a:lnTo>
                <a:lnTo>
                  <a:pt x="1075" y="182"/>
                </a:lnTo>
                <a:lnTo>
                  <a:pt x="1079" y="184"/>
                </a:lnTo>
                <a:lnTo>
                  <a:pt x="1082" y="185"/>
                </a:lnTo>
                <a:lnTo>
                  <a:pt x="1088" y="185"/>
                </a:lnTo>
                <a:lnTo>
                  <a:pt x="1079" y="192"/>
                </a:lnTo>
                <a:lnTo>
                  <a:pt x="1056" y="205"/>
                </a:lnTo>
                <a:lnTo>
                  <a:pt x="1024" y="219"/>
                </a:lnTo>
                <a:lnTo>
                  <a:pt x="987" y="237"/>
                </a:lnTo>
                <a:lnTo>
                  <a:pt x="950" y="253"/>
                </a:lnTo>
                <a:lnTo>
                  <a:pt x="914" y="267"/>
                </a:lnTo>
                <a:lnTo>
                  <a:pt x="884" y="276"/>
                </a:lnTo>
                <a:lnTo>
                  <a:pt x="869" y="279"/>
                </a:lnTo>
                <a:lnTo>
                  <a:pt x="869" y="283"/>
                </a:lnTo>
                <a:lnTo>
                  <a:pt x="867" y="286"/>
                </a:lnTo>
                <a:lnTo>
                  <a:pt x="865" y="290"/>
                </a:lnTo>
                <a:lnTo>
                  <a:pt x="863" y="291"/>
                </a:lnTo>
                <a:lnTo>
                  <a:pt x="861" y="293"/>
                </a:lnTo>
                <a:lnTo>
                  <a:pt x="858" y="295"/>
                </a:lnTo>
                <a:lnTo>
                  <a:pt x="854" y="297"/>
                </a:lnTo>
                <a:lnTo>
                  <a:pt x="851" y="297"/>
                </a:lnTo>
                <a:close/>
                <a:moveTo>
                  <a:pt x="1165" y="242"/>
                </a:moveTo>
                <a:lnTo>
                  <a:pt x="1155" y="238"/>
                </a:lnTo>
                <a:lnTo>
                  <a:pt x="1144" y="237"/>
                </a:lnTo>
                <a:lnTo>
                  <a:pt x="1132" y="235"/>
                </a:lnTo>
                <a:lnTo>
                  <a:pt x="1118" y="235"/>
                </a:lnTo>
                <a:lnTo>
                  <a:pt x="1105" y="235"/>
                </a:lnTo>
                <a:lnTo>
                  <a:pt x="1093" y="237"/>
                </a:lnTo>
                <a:lnTo>
                  <a:pt x="1080" y="238"/>
                </a:lnTo>
                <a:lnTo>
                  <a:pt x="1070" y="242"/>
                </a:lnTo>
                <a:lnTo>
                  <a:pt x="1088" y="260"/>
                </a:lnTo>
                <a:lnTo>
                  <a:pt x="1098" y="260"/>
                </a:lnTo>
                <a:lnTo>
                  <a:pt x="1109" y="260"/>
                </a:lnTo>
                <a:lnTo>
                  <a:pt x="1119" y="258"/>
                </a:lnTo>
                <a:lnTo>
                  <a:pt x="1130" y="258"/>
                </a:lnTo>
                <a:lnTo>
                  <a:pt x="1140" y="256"/>
                </a:lnTo>
                <a:lnTo>
                  <a:pt x="1149" y="253"/>
                </a:lnTo>
                <a:lnTo>
                  <a:pt x="1158" y="247"/>
                </a:lnTo>
                <a:lnTo>
                  <a:pt x="1165" y="242"/>
                </a:lnTo>
                <a:close/>
                <a:moveTo>
                  <a:pt x="1983" y="475"/>
                </a:moveTo>
                <a:lnTo>
                  <a:pt x="1976" y="479"/>
                </a:lnTo>
                <a:lnTo>
                  <a:pt x="1969" y="481"/>
                </a:lnTo>
                <a:lnTo>
                  <a:pt x="1963" y="484"/>
                </a:lnTo>
                <a:lnTo>
                  <a:pt x="1962" y="488"/>
                </a:lnTo>
                <a:lnTo>
                  <a:pt x="1960" y="493"/>
                </a:lnTo>
                <a:lnTo>
                  <a:pt x="1958" y="500"/>
                </a:lnTo>
                <a:lnTo>
                  <a:pt x="1958" y="509"/>
                </a:lnTo>
                <a:lnTo>
                  <a:pt x="1958" y="521"/>
                </a:lnTo>
                <a:lnTo>
                  <a:pt x="1969" y="519"/>
                </a:lnTo>
                <a:lnTo>
                  <a:pt x="1976" y="518"/>
                </a:lnTo>
                <a:lnTo>
                  <a:pt x="1981" y="512"/>
                </a:lnTo>
                <a:lnTo>
                  <a:pt x="1983" y="505"/>
                </a:lnTo>
                <a:lnTo>
                  <a:pt x="1985" y="498"/>
                </a:lnTo>
                <a:lnTo>
                  <a:pt x="1985" y="491"/>
                </a:lnTo>
                <a:lnTo>
                  <a:pt x="1983" y="482"/>
                </a:lnTo>
                <a:lnTo>
                  <a:pt x="1983" y="475"/>
                </a:lnTo>
                <a:close/>
                <a:moveTo>
                  <a:pt x="1879" y="495"/>
                </a:moveTo>
                <a:lnTo>
                  <a:pt x="1882" y="493"/>
                </a:lnTo>
                <a:lnTo>
                  <a:pt x="1886" y="493"/>
                </a:lnTo>
                <a:lnTo>
                  <a:pt x="1888" y="491"/>
                </a:lnTo>
                <a:lnTo>
                  <a:pt x="1891" y="488"/>
                </a:lnTo>
                <a:lnTo>
                  <a:pt x="1893" y="486"/>
                </a:lnTo>
                <a:lnTo>
                  <a:pt x="1895" y="482"/>
                </a:lnTo>
                <a:lnTo>
                  <a:pt x="1896" y="479"/>
                </a:lnTo>
                <a:lnTo>
                  <a:pt x="1896" y="475"/>
                </a:lnTo>
                <a:lnTo>
                  <a:pt x="1886" y="475"/>
                </a:lnTo>
                <a:lnTo>
                  <a:pt x="1875" y="475"/>
                </a:lnTo>
                <a:lnTo>
                  <a:pt x="1863" y="477"/>
                </a:lnTo>
                <a:lnTo>
                  <a:pt x="1852" y="481"/>
                </a:lnTo>
                <a:lnTo>
                  <a:pt x="1842" y="484"/>
                </a:lnTo>
                <a:lnTo>
                  <a:pt x="1835" y="491"/>
                </a:lnTo>
                <a:lnTo>
                  <a:pt x="1831" y="495"/>
                </a:lnTo>
                <a:lnTo>
                  <a:pt x="1829" y="500"/>
                </a:lnTo>
                <a:lnTo>
                  <a:pt x="1828" y="505"/>
                </a:lnTo>
                <a:lnTo>
                  <a:pt x="1828" y="512"/>
                </a:lnTo>
                <a:lnTo>
                  <a:pt x="1833" y="512"/>
                </a:lnTo>
                <a:lnTo>
                  <a:pt x="1840" y="516"/>
                </a:lnTo>
                <a:lnTo>
                  <a:pt x="1847" y="518"/>
                </a:lnTo>
                <a:lnTo>
                  <a:pt x="1852" y="523"/>
                </a:lnTo>
                <a:lnTo>
                  <a:pt x="1858" y="526"/>
                </a:lnTo>
                <a:lnTo>
                  <a:pt x="1863" y="532"/>
                </a:lnTo>
                <a:lnTo>
                  <a:pt x="1866" y="537"/>
                </a:lnTo>
                <a:lnTo>
                  <a:pt x="1870" y="541"/>
                </a:lnTo>
                <a:lnTo>
                  <a:pt x="1870" y="595"/>
                </a:lnTo>
                <a:lnTo>
                  <a:pt x="1877" y="597"/>
                </a:lnTo>
                <a:lnTo>
                  <a:pt x="1884" y="599"/>
                </a:lnTo>
                <a:lnTo>
                  <a:pt x="1889" y="602"/>
                </a:lnTo>
                <a:lnTo>
                  <a:pt x="1895" y="606"/>
                </a:lnTo>
                <a:lnTo>
                  <a:pt x="1900" y="611"/>
                </a:lnTo>
                <a:lnTo>
                  <a:pt x="1905" y="615"/>
                </a:lnTo>
                <a:lnTo>
                  <a:pt x="1911" y="620"/>
                </a:lnTo>
                <a:lnTo>
                  <a:pt x="1914" y="624"/>
                </a:lnTo>
                <a:lnTo>
                  <a:pt x="1941" y="595"/>
                </a:lnTo>
                <a:lnTo>
                  <a:pt x="1923" y="578"/>
                </a:lnTo>
                <a:lnTo>
                  <a:pt x="1923" y="574"/>
                </a:lnTo>
                <a:lnTo>
                  <a:pt x="1925" y="571"/>
                </a:lnTo>
                <a:lnTo>
                  <a:pt x="1925" y="567"/>
                </a:lnTo>
                <a:lnTo>
                  <a:pt x="1926" y="564"/>
                </a:lnTo>
                <a:lnTo>
                  <a:pt x="1928" y="560"/>
                </a:lnTo>
                <a:lnTo>
                  <a:pt x="1930" y="556"/>
                </a:lnTo>
                <a:lnTo>
                  <a:pt x="1932" y="553"/>
                </a:lnTo>
                <a:lnTo>
                  <a:pt x="1932" y="549"/>
                </a:lnTo>
                <a:lnTo>
                  <a:pt x="1926" y="546"/>
                </a:lnTo>
                <a:lnTo>
                  <a:pt x="1921" y="541"/>
                </a:lnTo>
                <a:lnTo>
                  <a:pt x="1916" y="535"/>
                </a:lnTo>
                <a:lnTo>
                  <a:pt x="1909" y="530"/>
                </a:lnTo>
                <a:lnTo>
                  <a:pt x="1903" y="526"/>
                </a:lnTo>
                <a:lnTo>
                  <a:pt x="1896" y="521"/>
                </a:lnTo>
                <a:lnTo>
                  <a:pt x="1891" y="516"/>
                </a:lnTo>
                <a:lnTo>
                  <a:pt x="1888" y="512"/>
                </a:lnTo>
                <a:lnTo>
                  <a:pt x="1888" y="509"/>
                </a:lnTo>
                <a:lnTo>
                  <a:pt x="1889" y="505"/>
                </a:lnTo>
                <a:lnTo>
                  <a:pt x="1889" y="502"/>
                </a:lnTo>
                <a:lnTo>
                  <a:pt x="1889" y="500"/>
                </a:lnTo>
                <a:lnTo>
                  <a:pt x="1889" y="496"/>
                </a:lnTo>
                <a:lnTo>
                  <a:pt x="1888" y="495"/>
                </a:lnTo>
                <a:lnTo>
                  <a:pt x="1884" y="495"/>
                </a:lnTo>
                <a:lnTo>
                  <a:pt x="1879" y="495"/>
                </a:lnTo>
                <a:close/>
                <a:moveTo>
                  <a:pt x="1997" y="723"/>
                </a:moveTo>
                <a:lnTo>
                  <a:pt x="1997" y="726"/>
                </a:lnTo>
                <a:lnTo>
                  <a:pt x="1997" y="728"/>
                </a:lnTo>
                <a:lnTo>
                  <a:pt x="1999" y="730"/>
                </a:lnTo>
                <a:lnTo>
                  <a:pt x="2001" y="731"/>
                </a:lnTo>
                <a:lnTo>
                  <a:pt x="2002" y="731"/>
                </a:lnTo>
                <a:lnTo>
                  <a:pt x="2004" y="733"/>
                </a:lnTo>
                <a:lnTo>
                  <a:pt x="2004" y="735"/>
                </a:lnTo>
                <a:lnTo>
                  <a:pt x="2006" y="739"/>
                </a:lnTo>
                <a:lnTo>
                  <a:pt x="2008" y="739"/>
                </a:lnTo>
                <a:lnTo>
                  <a:pt x="2011" y="740"/>
                </a:lnTo>
                <a:lnTo>
                  <a:pt x="2013" y="740"/>
                </a:lnTo>
                <a:lnTo>
                  <a:pt x="2016" y="742"/>
                </a:lnTo>
                <a:lnTo>
                  <a:pt x="2018" y="742"/>
                </a:lnTo>
                <a:lnTo>
                  <a:pt x="2022" y="744"/>
                </a:lnTo>
                <a:lnTo>
                  <a:pt x="2024" y="744"/>
                </a:lnTo>
                <a:lnTo>
                  <a:pt x="2027" y="744"/>
                </a:lnTo>
                <a:lnTo>
                  <a:pt x="2061" y="744"/>
                </a:lnTo>
                <a:lnTo>
                  <a:pt x="2052" y="753"/>
                </a:lnTo>
                <a:lnTo>
                  <a:pt x="2045" y="760"/>
                </a:lnTo>
                <a:lnTo>
                  <a:pt x="2038" y="769"/>
                </a:lnTo>
                <a:lnTo>
                  <a:pt x="2031" y="779"/>
                </a:lnTo>
                <a:lnTo>
                  <a:pt x="2025" y="788"/>
                </a:lnTo>
                <a:lnTo>
                  <a:pt x="2018" y="799"/>
                </a:lnTo>
                <a:lnTo>
                  <a:pt x="2009" y="809"/>
                </a:lnTo>
                <a:lnTo>
                  <a:pt x="2001" y="820"/>
                </a:lnTo>
                <a:lnTo>
                  <a:pt x="1965" y="820"/>
                </a:lnTo>
                <a:lnTo>
                  <a:pt x="1965" y="823"/>
                </a:lnTo>
                <a:lnTo>
                  <a:pt x="1965" y="827"/>
                </a:lnTo>
                <a:lnTo>
                  <a:pt x="1963" y="830"/>
                </a:lnTo>
                <a:lnTo>
                  <a:pt x="1962" y="834"/>
                </a:lnTo>
                <a:lnTo>
                  <a:pt x="1960" y="837"/>
                </a:lnTo>
                <a:lnTo>
                  <a:pt x="1958" y="841"/>
                </a:lnTo>
                <a:lnTo>
                  <a:pt x="1958" y="843"/>
                </a:lnTo>
                <a:lnTo>
                  <a:pt x="1958" y="846"/>
                </a:lnTo>
                <a:lnTo>
                  <a:pt x="1948" y="848"/>
                </a:lnTo>
                <a:lnTo>
                  <a:pt x="1937" y="852"/>
                </a:lnTo>
                <a:lnTo>
                  <a:pt x="1925" y="857"/>
                </a:lnTo>
                <a:lnTo>
                  <a:pt x="1914" y="862"/>
                </a:lnTo>
                <a:lnTo>
                  <a:pt x="1902" y="869"/>
                </a:lnTo>
                <a:lnTo>
                  <a:pt x="1891" y="875"/>
                </a:lnTo>
                <a:lnTo>
                  <a:pt x="1880" y="880"/>
                </a:lnTo>
                <a:lnTo>
                  <a:pt x="1870" y="885"/>
                </a:lnTo>
                <a:lnTo>
                  <a:pt x="1866" y="880"/>
                </a:lnTo>
                <a:lnTo>
                  <a:pt x="1861" y="876"/>
                </a:lnTo>
                <a:lnTo>
                  <a:pt x="1854" y="871"/>
                </a:lnTo>
                <a:lnTo>
                  <a:pt x="1849" y="868"/>
                </a:lnTo>
                <a:lnTo>
                  <a:pt x="1842" y="862"/>
                </a:lnTo>
                <a:lnTo>
                  <a:pt x="1836" y="859"/>
                </a:lnTo>
                <a:lnTo>
                  <a:pt x="1831" y="857"/>
                </a:lnTo>
                <a:lnTo>
                  <a:pt x="1828" y="857"/>
                </a:lnTo>
                <a:lnTo>
                  <a:pt x="1828" y="820"/>
                </a:lnTo>
                <a:lnTo>
                  <a:pt x="1824" y="816"/>
                </a:lnTo>
                <a:lnTo>
                  <a:pt x="1819" y="811"/>
                </a:lnTo>
                <a:lnTo>
                  <a:pt x="1815" y="806"/>
                </a:lnTo>
                <a:lnTo>
                  <a:pt x="1810" y="799"/>
                </a:lnTo>
                <a:lnTo>
                  <a:pt x="1806" y="793"/>
                </a:lnTo>
                <a:lnTo>
                  <a:pt x="1803" y="786"/>
                </a:lnTo>
                <a:lnTo>
                  <a:pt x="1801" y="779"/>
                </a:lnTo>
                <a:lnTo>
                  <a:pt x="1801" y="774"/>
                </a:lnTo>
                <a:lnTo>
                  <a:pt x="1796" y="774"/>
                </a:lnTo>
                <a:lnTo>
                  <a:pt x="1792" y="774"/>
                </a:lnTo>
                <a:lnTo>
                  <a:pt x="1789" y="772"/>
                </a:lnTo>
                <a:lnTo>
                  <a:pt x="1785" y="770"/>
                </a:lnTo>
                <a:lnTo>
                  <a:pt x="1780" y="765"/>
                </a:lnTo>
                <a:lnTo>
                  <a:pt x="1775" y="756"/>
                </a:lnTo>
                <a:lnTo>
                  <a:pt x="1769" y="747"/>
                </a:lnTo>
                <a:lnTo>
                  <a:pt x="1764" y="739"/>
                </a:lnTo>
                <a:lnTo>
                  <a:pt x="1757" y="731"/>
                </a:lnTo>
                <a:lnTo>
                  <a:pt x="1748" y="726"/>
                </a:lnTo>
                <a:lnTo>
                  <a:pt x="1716" y="726"/>
                </a:lnTo>
                <a:lnTo>
                  <a:pt x="1709" y="712"/>
                </a:lnTo>
                <a:lnTo>
                  <a:pt x="1702" y="700"/>
                </a:lnTo>
                <a:lnTo>
                  <a:pt x="1697" y="689"/>
                </a:lnTo>
                <a:lnTo>
                  <a:pt x="1692" y="678"/>
                </a:lnTo>
                <a:lnTo>
                  <a:pt x="1686" y="670"/>
                </a:lnTo>
                <a:lnTo>
                  <a:pt x="1681" y="663"/>
                </a:lnTo>
                <a:lnTo>
                  <a:pt x="1672" y="657"/>
                </a:lnTo>
                <a:lnTo>
                  <a:pt x="1663" y="654"/>
                </a:lnTo>
                <a:lnTo>
                  <a:pt x="1669" y="654"/>
                </a:lnTo>
                <a:lnTo>
                  <a:pt x="1674" y="650"/>
                </a:lnTo>
                <a:lnTo>
                  <a:pt x="1679" y="647"/>
                </a:lnTo>
                <a:lnTo>
                  <a:pt x="1683" y="643"/>
                </a:lnTo>
                <a:lnTo>
                  <a:pt x="1686" y="638"/>
                </a:lnTo>
                <a:lnTo>
                  <a:pt x="1690" y="632"/>
                </a:lnTo>
                <a:lnTo>
                  <a:pt x="1693" y="627"/>
                </a:lnTo>
                <a:lnTo>
                  <a:pt x="1697" y="624"/>
                </a:lnTo>
                <a:lnTo>
                  <a:pt x="1695" y="620"/>
                </a:lnTo>
                <a:lnTo>
                  <a:pt x="1695" y="617"/>
                </a:lnTo>
                <a:lnTo>
                  <a:pt x="1693" y="613"/>
                </a:lnTo>
                <a:lnTo>
                  <a:pt x="1692" y="610"/>
                </a:lnTo>
                <a:lnTo>
                  <a:pt x="1690" y="606"/>
                </a:lnTo>
                <a:lnTo>
                  <a:pt x="1688" y="602"/>
                </a:lnTo>
                <a:lnTo>
                  <a:pt x="1688" y="599"/>
                </a:lnTo>
                <a:lnTo>
                  <a:pt x="1688" y="595"/>
                </a:lnTo>
                <a:lnTo>
                  <a:pt x="1714" y="567"/>
                </a:lnTo>
                <a:lnTo>
                  <a:pt x="1707" y="567"/>
                </a:lnTo>
                <a:lnTo>
                  <a:pt x="1700" y="567"/>
                </a:lnTo>
                <a:lnTo>
                  <a:pt x="1695" y="565"/>
                </a:lnTo>
                <a:lnTo>
                  <a:pt x="1688" y="564"/>
                </a:lnTo>
                <a:lnTo>
                  <a:pt x="1683" y="562"/>
                </a:lnTo>
                <a:lnTo>
                  <a:pt x="1677" y="560"/>
                </a:lnTo>
                <a:lnTo>
                  <a:pt x="1674" y="560"/>
                </a:lnTo>
                <a:lnTo>
                  <a:pt x="1670" y="560"/>
                </a:lnTo>
                <a:lnTo>
                  <a:pt x="1653" y="560"/>
                </a:lnTo>
                <a:lnTo>
                  <a:pt x="1626" y="587"/>
                </a:lnTo>
                <a:lnTo>
                  <a:pt x="1624" y="585"/>
                </a:lnTo>
                <a:lnTo>
                  <a:pt x="1621" y="583"/>
                </a:lnTo>
                <a:lnTo>
                  <a:pt x="1616" y="578"/>
                </a:lnTo>
                <a:lnTo>
                  <a:pt x="1609" y="572"/>
                </a:lnTo>
                <a:lnTo>
                  <a:pt x="1603" y="565"/>
                </a:lnTo>
                <a:lnTo>
                  <a:pt x="1598" y="560"/>
                </a:lnTo>
                <a:lnTo>
                  <a:pt x="1593" y="553"/>
                </a:lnTo>
                <a:lnTo>
                  <a:pt x="1591" y="549"/>
                </a:lnTo>
                <a:lnTo>
                  <a:pt x="1591" y="532"/>
                </a:lnTo>
                <a:lnTo>
                  <a:pt x="1617" y="519"/>
                </a:lnTo>
                <a:lnTo>
                  <a:pt x="1639" y="511"/>
                </a:lnTo>
                <a:lnTo>
                  <a:pt x="1660" y="505"/>
                </a:lnTo>
                <a:lnTo>
                  <a:pt x="1677" y="503"/>
                </a:lnTo>
                <a:lnTo>
                  <a:pt x="1693" y="502"/>
                </a:lnTo>
                <a:lnTo>
                  <a:pt x="1707" y="502"/>
                </a:lnTo>
                <a:lnTo>
                  <a:pt x="1720" y="502"/>
                </a:lnTo>
                <a:lnTo>
                  <a:pt x="1732" y="502"/>
                </a:lnTo>
                <a:lnTo>
                  <a:pt x="1729" y="505"/>
                </a:lnTo>
                <a:lnTo>
                  <a:pt x="1730" y="509"/>
                </a:lnTo>
                <a:lnTo>
                  <a:pt x="1732" y="512"/>
                </a:lnTo>
                <a:lnTo>
                  <a:pt x="1737" y="516"/>
                </a:lnTo>
                <a:lnTo>
                  <a:pt x="1743" y="521"/>
                </a:lnTo>
                <a:lnTo>
                  <a:pt x="1748" y="525"/>
                </a:lnTo>
                <a:lnTo>
                  <a:pt x="1753" y="528"/>
                </a:lnTo>
                <a:lnTo>
                  <a:pt x="1757" y="532"/>
                </a:lnTo>
                <a:lnTo>
                  <a:pt x="1757" y="528"/>
                </a:lnTo>
                <a:lnTo>
                  <a:pt x="1759" y="525"/>
                </a:lnTo>
                <a:lnTo>
                  <a:pt x="1760" y="521"/>
                </a:lnTo>
                <a:lnTo>
                  <a:pt x="1762" y="516"/>
                </a:lnTo>
                <a:lnTo>
                  <a:pt x="1764" y="512"/>
                </a:lnTo>
                <a:lnTo>
                  <a:pt x="1764" y="509"/>
                </a:lnTo>
                <a:lnTo>
                  <a:pt x="1766" y="505"/>
                </a:lnTo>
                <a:lnTo>
                  <a:pt x="1766" y="502"/>
                </a:lnTo>
                <a:lnTo>
                  <a:pt x="1759" y="498"/>
                </a:lnTo>
                <a:lnTo>
                  <a:pt x="1748" y="489"/>
                </a:lnTo>
                <a:lnTo>
                  <a:pt x="1736" y="479"/>
                </a:lnTo>
                <a:lnTo>
                  <a:pt x="1723" y="466"/>
                </a:lnTo>
                <a:lnTo>
                  <a:pt x="1711" y="454"/>
                </a:lnTo>
                <a:lnTo>
                  <a:pt x="1700" y="449"/>
                </a:lnTo>
                <a:lnTo>
                  <a:pt x="1697" y="447"/>
                </a:lnTo>
                <a:lnTo>
                  <a:pt x="1693" y="447"/>
                </a:lnTo>
                <a:lnTo>
                  <a:pt x="1690" y="450"/>
                </a:lnTo>
                <a:lnTo>
                  <a:pt x="1688" y="456"/>
                </a:lnTo>
                <a:lnTo>
                  <a:pt x="1697" y="466"/>
                </a:lnTo>
                <a:lnTo>
                  <a:pt x="1693" y="468"/>
                </a:lnTo>
                <a:lnTo>
                  <a:pt x="1692" y="470"/>
                </a:lnTo>
                <a:lnTo>
                  <a:pt x="1688" y="472"/>
                </a:lnTo>
                <a:lnTo>
                  <a:pt x="1684" y="472"/>
                </a:lnTo>
                <a:lnTo>
                  <a:pt x="1676" y="472"/>
                </a:lnTo>
                <a:lnTo>
                  <a:pt x="1665" y="468"/>
                </a:lnTo>
                <a:lnTo>
                  <a:pt x="1656" y="465"/>
                </a:lnTo>
                <a:lnTo>
                  <a:pt x="1647" y="461"/>
                </a:lnTo>
                <a:lnTo>
                  <a:pt x="1640" y="458"/>
                </a:lnTo>
                <a:lnTo>
                  <a:pt x="1635" y="456"/>
                </a:lnTo>
                <a:lnTo>
                  <a:pt x="1635" y="463"/>
                </a:lnTo>
                <a:lnTo>
                  <a:pt x="1633" y="468"/>
                </a:lnTo>
                <a:lnTo>
                  <a:pt x="1631" y="472"/>
                </a:lnTo>
                <a:lnTo>
                  <a:pt x="1628" y="473"/>
                </a:lnTo>
                <a:lnTo>
                  <a:pt x="1624" y="477"/>
                </a:lnTo>
                <a:lnTo>
                  <a:pt x="1621" y="479"/>
                </a:lnTo>
                <a:lnTo>
                  <a:pt x="1616" y="481"/>
                </a:lnTo>
                <a:lnTo>
                  <a:pt x="1609" y="484"/>
                </a:lnTo>
                <a:lnTo>
                  <a:pt x="1609" y="489"/>
                </a:lnTo>
                <a:lnTo>
                  <a:pt x="1609" y="493"/>
                </a:lnTo>
                <a:lnTo>
                  <a:pt x="1610" y="496"/>
                </a:lnTo>
                <a:lnTo>
                  <a:pt x="1610" y="498"/>
                </a:lnTo>
                <a:lnTo>
                  <a:pt x="1612" y="500"/>
                </a:lnTo>
                <a:lnTo>
                  <a:pt x="1612" y="502"/>
                </a:lnTo>
                <a:lnTo>
                  <a:pt x="1612" y="505"/>
                </a:lnTo>
                <a:lnTo>
                  <a:pt x="1612" y="511"/>
                </a:lnTo>
                <a:lnTo>
                  <a:pt x="1614" y="512"/>
                </a:lnTo>
                <a:lnTo>
                  <a:pt x="1614" y="514"/>
                </a:lnTo>
                <a:lnTo>
                  <a:pt x="1614" y="516"/>
                </a:lnTo>
                <a:lnTo>
                  <a:pt x="1610" y="518"/>
                </a:lnTo>
                <a:lnTo>
                  <a:pt x="1607" y="519"/>
                </a:lnTo>
                <a:lnTo>
                  <a:pt x="1603" y="519"/>
                </a:lnTo>
                <a:lnTo>
                  <a:pt x="1600" y="519"/>
                </a:lnTo>
                <a:lnTo>
                  <a:pt x="1596" y="516"/>
                </a:lnTo>
                <a:lnTo>
                  <a:pt x="1591" y="519"/>
                </a:lnTo>
                <a:lnTo>
                  <a:pt x="1589" y="521"/>
                </a:lnTo>
                <a:lnTo>
                  <a:pt x="1587" y="523"/>
                </a:lnTo>
                <a:lnTo>
                  <a:pt x="1586" y="521"/>
                </a:lnTo>
                <a:lnTo>
                  <a:pt x="1582" y="521"/>
                </a:lnTo>
                <a:lnTo>
                  <a:pt x="1573" y="521"/>
                </a:lnTo>
                <a:lnTo>
                  <a:pt x="1557" y="541"/>
                </a:lnTo>
                <a:lnTo>
                  <a:pt x="1557" y="544"/>
                </a:lnTo>
                <a:lnTo>
                  <a:pt x="1559" y="549"/>
                </a:lnTo>
                <a:lnTo>
                  <a:pt x="1559" y="553"/>
                </a:lnTo>
                <a:lnTo>
                  <a:pt x="1561" y="560"/>
                </a:lnTo>
                <a:lnTo>
                  <a:pt x="1563" y="565"/>
                </a:lnTo>
                <a:lnTo>
                  <a:pt x="1564" y="572"/>
                </a:lnTo>
                <a:lnTo>
                  <a:pt x="1564" y="579"/>
                </a:lnTo>
                <a:lnTo>
                  <a:pt x="1564" y="587"/>
                </a:lnTo>
                <a:lnTo>
                  <a:pt x="1559" y="585"/>
                </a:lnTo>
                <a:lnTo>
                  <a:pt x="1554" y="581"/>
                </a:lnTo>
                <a:lnTo>
                  <a:pt x="1548" y="574"/>
                </a:lnTo>
                <a:lnTo>
                  <a:pt x="1543" y="567"/>
                </a:lnTo>
                <a:lnTo>
                  <a:pt x="1536" y="558"/>
                </a:lnTo>
                <a:lnTo>
                  <a:pt x="1531" y="551"/>
                </a:lnTo>
                <a:lnTo>
                  <a:pt x="1522" y="544"/>
                </a:lnTo>
                <a:lnTo>
                  <a:pt x="1513" y="541"/>
                </a:lnTo>
                <a:lnTo>
                  <a:pt x="1513" y="535"/>
                </a:lnTo>
                <a:lnTo>
                  <a:pt x="1513" y="530"/>
                </a:lnTo>
                <a:lnTo>
                  <a:pt x="1511" y="525"/>
                </a:lnTo>
                <a:lnTo>
                  <a:pt x="1506" y="518"/>
                </a:lnTo>
                <a:lnTo>
                  <a:pt x="1497" y="507"/>
                </a:lnTo>
                <a:lnTo>
                  <a:pt x="1483" y="498"/>
                </a:lnTo>
                <a:lnTo>
                  <a:pt x="1469" y="491"/>
                </a:lnTo>
                <a:lnTo>
                  <a:pt x="1455" y="486"/>
                </a:lnTo>
                <a:lnTo>
                  <a:pt x="1450" y="484"/>
                </a:lnTo>
                <a:lnTo>
                  <a:pt x="1444" y="482"/>
                </a:lnTo>
                <a:lnTo>
                  <a:pt x="1439" y="484"/>
                </a:lnTo>
                <a:lnTo>
                  <a:pt x="1435" y="484"/>
                </a:lnTo>
                <a:lnTo>
                  <a:pt x="1439" y="488"/>
                </a:lnTo>
                <a:lnTo>
                  <a:pt x="1442" y="493"/>
                </a:lnTo>
                <a:lnTo>
                  <a:pt x="1446" y="496"/>
                </a:lnTo>
                <a:lnTo>
                  <a:pt x="1450" y="500"/>
                </a:lnTo>
                <a:lnTo>
                  <a:pt x="1453" y="503"/>
                </a:lnTo>
                <a:lnTo>
                  <a:pt x="1458" y="505"/>
                </a:lnTo>
                <a:lnTo>
                  <a:pt x="1464" y="505"/>
                </a:lnTo>
                <a:lnTo>
                  <a:pt x="1469" y="502"/>
                </a:lnTo>
                <a:lnTo>
                  <a:pt x="1471" y="509"/>
                </a:lnTo>
                <a:lnTo>
                  <a:pt x="1471" y="516"/>
                </a:lnTo>
                <a:lnTo>
                  <a:pt x="1473" y="521"/>
                </a:lnTo>
                <a:lnTo>
                  <a:pt x="1474" y="525"/>
                </a:lnTo>
                <a:lnTo>
                  <a:pt x="1478" y="530"/>
                </a:lnTo>
                <a:lnTo>
                  <a:pt x="1481" y="534"/>
                </a:lnTo>
                <a:lnTo>
                  <a:pt x="1485" y="537"/>
                </a:lnTo>
                <a:lnTo>
                  <a:pt x="1487" y="541"/>
                </a:lnTo>
                <a:lnTo>
                  <a:pt x="1487" y="544"/>
                </a:lnTo>
                <a:lnTo>
                  <a:pt x="1487" y="548"/>
                </a:lnTo>
                <a:lnTo>
                  <a:pt x="1485" y="551"/>
                </a:lnTo>
                <a:lnTo>
                  <a:pt x="1483" y="555"/>
                </a:lnTo>
                <a:lnTo>
                  <a:pt x="1481" y="558"/>
                </a:lnTo>
                <a:lnTo>
                  <a:pt x="1480" y="562"/>
                </a:lnTo>
                <a:lnTo>
                  <a:pt x="1480" y="565"/>
                </a:lnTo>
                <a:lnTo>
                  <a:pt x="1478" y="567"/>
                </a:lnTo>
                <a:lnTo>
                  <a:pt x="1478" y="565"/>
                </a:lnTo>
                <a:lnTo>
                  <a:pt x="1478" y="562"/>
                </a:lnTo>
                <a:lnTo>
                  <a:pt x="1476" y="558"/>
                </a:lnTo>
                <a:lnTo>
                  <a:pt x="1474" y="555"/>
                </a:lnTo>
                <a:lnTo>
                  <a:pt x="1473" y="551"/>
                </a:lnTo>
                <a:lnTo>
                  <a:pt x="1471" y="548"/>
                </a:lnTo>
                <a:lnTo>
                  <a:pt x="1471" y="544"/>
                </a:lnTo>
                <a:lnTo>
                  <a:pt x="1469" y="541"/>
                </a:lnTo>
                <a:lnTo>
                  <a:pt x="1464" y="539"/>
                </a:lnTo>
                <a:lnTo>
                  <a:pt x="1457" y="537"/>
                </a:lnTo>
                <a:lnTo>
                  <a:pt x="1451" y="534"/>
                </a:lnTo>
                <a:lnTo>
                  <a:pt x="1446" y="528"/>
                </a:lnTo>
                <a:lnTo>
                  <a:pt x="1441" y="523"/>
                </a:lnTo>
                <a:lnTo>
                  <a:pt x="1437" y="516"/>
                </a:lnTo>
                <a:lnTo>
                  <a:pt x="1435" y="509"/>
                </a:lnTo>
                <a:lnTo>
                  <a:pt x="1435" y="502"/>
                </a:lnTo>
                <a:lnTo>
                  <a:pt x="1428" y="502"/>
                </a:lnTo>
                <a:lnTo>
                  <a:pt x="1423" y="502"/>
                </a:lnTo>
                <a:lnTo>
                  <a:pt x="1418" y="500"/>
                </a:lnTo>
                <a:lnTo>
                  <a:pt x="1414" y="496"/>
                </a:lnTo>
                <a:lnTo>
                  <a:pt x="1411" y="495"/>
                </a:lnTo>
                <a:lnTo>
                  <a:pt x="1407" y="491"/>
                </a:lnTo>
                <a:lnTo>
                  <a:pt x="1404" y="488"/>
                </a:lnTo>
                <a:lnTo>
                  <a:pt x="1400" y="484"/>
                </a:lnTo>
                <a:lnTo>
                  <a:pt x="1397" y="486"/>
                </a:lnTo>
                <a:lnTo>
                  <a:pt x="1393" y="486"/>
                </a:lnTo>
                <a:lnTo>
                  <a:pt x="1390" y="488"/>
                </a:lnTo>
                <a:lnTo>
                  <a:pt x="1388" y="489"/>
                </a:lnTo>
                <a:lnTo>
                  <a:pt x="1384" y="491"/>
                </a:lnTo>
                <a:lnTo>
                  <a:pt x="1381" y="493"/>
                </a:lnTo>
                <a:lnTo>
                  <a:pt x="1377" y="493"/>
                </a:lnTo>
                <a:lnTo>
                  <a:pt x="1375" y="495"/>
                </a:lnTo>
                <a:lnTo>
                  <a:pt x="1367" y="484"/>
                </a:lnTo>
                <a:lnTo>
                  <a:pt x="1356" y="486"/>
                </a:lnTo>
                <a:lnTo>
                  <a:pt x="1347" y="491"/>
                </a:lnTo>
                <a:lnTo>
                  <a:pt x="1337" y="500"/>
                </a:lnTo>
                <a:lnTo>
                  <a:pt x="1326" y="507"/>
                </a:lnTo>
                <a:lnTo>
                  <a:pt x="1317" y="516"/>
                </a:lnTo>
                <a:lnTo>
                  <a:pt x="1307" y="523"/>
                </a:lnTo>
                <a:lnTo>
                  <a:pt x="1298" y="528"/>
                </a:lnTo>
                <a:lnTo>
                  <a:pt x="1287" y="532"/>
                </a:lnTo>
                <a:lnTo>
                  <a:pt x="1287" y="567"/>
                </a:lnTo>
                <a:lnTo>
                  <a:pt x="1275" y="569"/>
                </a:lnTo>
                <a:lnTo>
                  <a:pt x="1261" y="569"/>
                </a:lnTo>
                <a:lnTo>
                  <a:pt x="1245" y="571"/>
                </a:lnTo>
                <a:lnTo>
                  <a:pt x="1231" y="572"/>
                </a:lnTo>
                <a:lnTo>
                  <a:pt x="1216" y="574"/>
                </a:lnTo>
                <a:lnTo>
                  <a:pt x="1202" y="576"/>
                </a:lnTo>
                <a:lnTo>
                  <a:pt x="1188" y="578"/>
                </a:lnTo>
                <a:lnTo>
                  <a:pt x="1174" y="578"/>
                </a:lnTo>
                <a:lnTo>
                  <a:pt x="1174" y="572"/>
                </a:lnTo>
                <a:lnTo>
                  <a:pt x="1174" y="567"/>
                </a:lnTo>
                <a:lnTo>
                  <a:pt x="1174" y="562"/>
                </a:lnTo>
                <a:lnTo>
                  <a:pt x="1176" y="556"/>
                </a:lnTo>
                <a:lnTo>
                  <a:pt x="1176" y="551"/>
                </a:lnTo>
                <a:lnTo>
                  <a:pt x="1178" y="548"/>
                </a:lnTo>
                <a:lnTo>
                  <a:pt x="1179" y="548"/>
                </a:lnTo>
                <a:lnTo>
                  <a:pt x="1183" y="549"/>
                </a:lnTo>
                <a:lnTo>
                  <a:pt x="1179" y="542"/>
                </a:lnTo>
                <a:lnTo>
                  <a:pt x="1178" y="539"/>
                </a:lnTo>
                <a:lnTo>
                  <a:pt x="1178" y="534"/>
                </a:lnTo>
                <a:lnTo>
                  <a:pt x="1176" y="530"/>
                </a:lnTo>
                <a:lnTo>
                  <a:pt x="1178" y="526"/>
                </a:lnTo>
                <a:lnTo>
                  <a:pt x="1178" y="523"/>
                </a:lnTo>
                <a:lnTo>
                  <a:pt x="1179" y="518"/>
                </a:lnTo>
                <a:lnTo>
                  <a:pt x="1183" y="512"/>
                </a:lnTo>
                <a:lnTo>
                  <a:pt x="1183" y="509"/>
                </a:lnTo>
                <a:lnTo>
                  <a:pt x="1181" y="505"/>
                </a:lnTo>
                <a:lnTo>
                  <a:pt x="1179" y="502"/>
                </a:lnTo>
                <a:lnTo>
                  <a:pt x="1179" y="498"/>
                </a:lnTo>
                <a:lnTo>
                  <a:pt x="1178" y="495"/>
                </a:lnTo>
                <a:lnTo>
                  <a:pt x="1176" y="491"/>
                </a:lnTo>
                <a:lnTo>
                  <a:pt x="1174" y="488"/>
                </a:lnTo>
                <a:lnTo>
                  <a:pt x="1174" y="484"/>
                </a:lnTo>
                <a:lnTo>
                  <a:pt x="1185" y="486"/>
                </a:lnTo>
                <a:lnTo>
                  <a:pt x="1197" y="488"/>
                </a:lnTo>
                <a:lnTo>
                  <a:pt x="1209" y="489"/>
                </a:lnTo>
                <a:lnTo>
                  <a:pt x="1222" y="493"/>
                </a:lnTo>
                <a:lnTo>
                  <a:pt x="1236" y="495"/>
                </a:lnTo>
                <a:lnTo>
                  <a:pt x="1248" y="496"/>
                </a:lnTo>
                <a:lnTo>
                  <a:pt x="1259" y="496"/>
                </a:lnTo>
                <a:lnTo>
                  <a:pt x="1269" y="495"/>
                </a:lnTo>
                <a:lnTo>
                  <a:pt x="1268" y="488"/>
                </a:lnTo>
                <a:lnTo>
                  <a:pt x="1266" y="481"/>
                </a:lnTo>
                <a:lnTo>
                  <a:pt x="1266" y="475"/>
                </a:lnTo>
                <a:lnTo>
                  <a:pt x="1266" y="470"/>
                </a:lnTo>
                <a:lnTo>
                  <a:pt x="1268" y="463"/>
                </a:lnTo>
                <a:lnTo>
                  <a:pt x="1269" y="456"/>
                </a:lnTo>
                <a:lnTo>
                  <a:pt x="1269" y="447"/>
                </a:lnTo>
                <a:lnTo>
                  <a:pt x="1269" y="438"/>
                </a:lnTo>
                <a:lnTo>
                  <a:pt x="1266" y="438"/>
                </a:lnTo>
                <a:lnTo>
                  <a:pt x="1264" y="436"/>
                </a:lnTo>
                <a:lnTo>
                  <a:pt x="1261" y="435"/>
                </a:lnTo>
                <a:lnTo>
                  <a:pt x="1257" y="433"/>
                </a:lnTo>
                <a:lnTo>
                  <a:pt x="1254" y="431"/>
                </a:lnTo>
                <a:lnTo>
                  <a:pt x="1250" y="431"/>
                </a:lnTo>
                <a:lnTo>
                  <a:pt x="1248" y="429"/>
                </a:lnTo>
                <a:lnTo>
                  <a:pt x="1245" y="429"/>
                </a:lnTo>
                <a:lnTo>
                  <a:pt x="1252" y="427"/>
                </a:lnTo>
                <a:lnTo>
                  <a:pt x="1259" y="427"/>
                </a:lnTo>
                <a:lnTo>
                  <a:pt x="1266" y="426"/>
                </a:lnTo>
                <a:lnTo>
                  <a:pt x="1275" y="424"/>
                </a:lnTo>
                <a:lnTo>
                  <a:pt x="1282" y="422"/>
                </a:lnTo>
                <a:lnTo>
                  <a:pt x="1291" y="420"/>
                </a:lnTo>
                <a:lnTo>
                  <a:pt x="1298" y="420"/>
                </a:lnTo>
                <a:lnTo>
                  <a:pt x="1305" y="419"/>
                </a:lnTo>
                <a:lnTo>
                  <a:pt x="1349" y="373"/>
                </a:lnTo>
                <a:lnTo>
                  <a:pt x="1352" y="373"/>
                </a:lnTo>
                <a:lnTo>
                  <a:pt x="1356" y="373"/>
                </a:lnTo>
                <a:lnTo>
                  <a:pt x="1361" y="373"/>
                </a:lnTo>
                <a:lnTo>
                  <a:pt x="1367" y="371"/>
                </a:lnTo>
                <a:lnTo>
                  <a:pt x="1374" y="371"/>
                </a:lnTo>
                <a:lnTo>
                  <a:pt x="1379" y="369"/>
                </a:lnTo>
                <a:lnTo>
                  <a:pt x="1384" y="367"/>
                </a:lnTo>
                <a:lnTo>
                  <a:pt x="1391" y="364"/>
                </a:lnTo>
                <a:lnTo>
                  <a:pt x="1386" y="357"/>
                </a:lnTo>
                <a:lnTo>
                  <a:pt x="1382" y="351"/>
                </a:lnTo>
                <a:lnTo>
                  <a:pt x="1381" y="346"/>
                </a:lnTo>
                <a:lnTo>
                  <a:pt x="1381" y="341"/>
                </a:lnTo>
                <a:lnTo>
                  <a:pt x="1382" y="337"/>
                </a:lnTo>
                <a:lnTo>
                  <a:pt x="1386" y="334"/>
                </a:lnTo>
                <a:lnTo>
                  <a:pt x="1391" y="330"/>
                </a:lnTo>
                <a:lnTo>
                  <a:pt x="1400" y="327"/>
                </a:lnTo>
                <a:lnTo>
                  <a:pt x="1400" y="332"/>
                </a:lnTo>
                <a:lnTo>
                  <a:pt x="1402" y="339"/>
                </a:lnTo>
                <a:lnTo>
                  <a:pt x="1404" y="344"/>
                </a:lnTo>
                <a:lnTo>
                  <a:pt x="1405" y="348"/>
                </a:lnTo>
                <a:lnTo>
                  <a:pt x="1407" y="353"/>
                </a:lnTo>
                <a:lnTo>
                  <a:pt x="1411" y="357"/>
                </a:lnTo>
                <a:lnTo>
                  <a:pt x="1414" y="360"/>
                </a:lnTo>
                <a:lnTo>
                  <a:pt x="1418" y="364"/>
                </a:lnTo>
                <a:lnTo>
                  <a:pt x="1423" y="360"/>
                </a:lnTo>
                <a:lnTo>
                  <a:pt x="1427" y="359"/>
                </a:lnTo>
                <a:lnTo>
                  <a:pt x="1428" y="359"/>
                </a:lnTo>
                <a:lnTo>
                  <a:pt x="1430" y="359"/>
                </a:lnTo>
                <a:lnTo>
                  <a:pt x="1432" y="359"/>
                </a:lnTo>
                <a:lnTo>
                  <a:pt x="1435" y="359"/>
                </a:lnTo>
                <a:lnTo>
                  <a:pt x="1439" y="357"/>
                </a:lnTo>
                <a:lnTo>
                  <a:pt x="1444" y="353"/>
                </a:lnTo>
                <a:lnTo>
                  <a:pt x="1444" y="355"/>
                </a:lnTo>
                <a:lnTo>
                  <a:pt x="1446" y="357"/>
                </a:lnTo>
                <a:lnTo>
                  <a:pt x="1450" y="360"/>
                </a:lnTo>
                <a:lnTo>
                  <a:pt x="1453" y="364"/>
                </a:lnTo>
                <a:lnTo>
                  <a:pt x="1458" y="367"/>
                </a:lnTo>
                <a:lnTo>
                  <a:pt x="1462" y="369"/>
                </a:lnTo>
                <a:lnTo>
                  <a:pt x="1465" y="373"/>
                </a:lnTo>
                <a:lnTo>
                  <a:pt x="1469" y="373"/>
                </a:lnTo>
                <a:lnTo>
                  <a:pt x="1480" y="367"/>
                </a:lnTo>
                <a:lnTo>
                  <a:pt x="1490" y="362"/>
                </a:lnTo>
                <a:lnTo>
                  <a:pt x="1501" y="353"/>
                </a:lnTo>
                <a:lnTo>
                  <a:pt x="1513" y="344"/>
                </a:lnTo>
                <a:lnTo>
                  <a:pt x="1524" y="336"/>
                </a:lnTo>
                <a:lnTo>
                  <a:pt x="1536" y="329"/>
                </a:lnTo>
                <a:lnTo>
                  <a:pt x="1547" y="321"/>
                </a:lnTo>
                <a:lnTo>
                  <a:pt x="1557" y="318"/>
                </a:lnTo>
                <a:lnTo>
                  <a:pt x="1556" y="311"/>
                </a:lnTo>
                <a:lnTo>
                  <a:pt x="1556" y="304"/>
                </a:lnTo>
                <a:lnTo>
                  <a:pt x="1559" y="300"/>
                </a:lnTo>
                <a:lnTo>
                  <a:pt x="1564" y="295"/>
                </a:lnTo>
                <a:lnTo>
                  <a:pt x="1571" y="291"/>
                </a:lnTo>
                <a:lnTo>
                  <a:pt x="1577" y="286"/>
                </a:lnTo>
                <a:lnTo>
                  <a:pt x="1586" y="284"/>
                </a:lnTo>
                <a:lnTo>
                  <a:pt x="1591" y="281"/>
                </a:lnTo>
                <a:lnTo>
                  <a:pt x="1582" y="281"/>
                </a:lnTo>
                <a:lnTo>
                  <a:pt x="1571" y="281"/>
                </a:lnTo>
                <a:lnTo>
                  <a:pt x="1559" y="279"/>
                </a:lnTo>
                <a:lnTo>
                  <a:pt x="1548" y="279"/>
                </a:lnTo>
                <a:lnTo>
                  <a:pt x="1538" y="277"/>
                </a:lnTo>
                <a:lnTo>
                  <a:pt x="1529" y="276"/>
                </a:lnTo>
                <a:lnTo>
                  <a:pt x="1520" y="274"/>
                </a:lnTo>
                <a:lnTo>
                  <a:pt x="1513" y="270"/>
                </a:lnTo>
                <a:lnTo>
                  <a:pt x="1548" y="233"/>
                </a:lnTo>
                <a:lnTo>
                  <a:pt x="1545" y="233"/>
                </a:lnTo>
                <a:lnTo>
                  <a:pt x="1541" y="231"/>
                </a:lnTo>
                <a:lnTo>
                  <a:pt x="1538" y="230"/>
                </a:lnTo>
                <a:lnTo>
                  <a:pt x="1534" y="228"/>
                </a:lnTo>
                <a:lnTo>
                  <a:pt x="1533" y="226"/>
                </a:lnTo>
                <a:lnTo>
                  <a:pt x="1529" y="224"/>
                </a:lnTo>
                <a:lnTo>
                  <a:pt x="1526" y="224"/>
                </a:lnTo>
                <a:lnTo>
                  <a:pt x="1522" y="224"/>
                </a:lnTo>
                <a:lnTo>
                  <a:pt x="1469" y="281"/>
                </a:lnTo>
                <a:lnTo>
                  <a:pt x="1469" y="284"/>
                </a:lnTo>
                <a:lnTo>
                  <a:pt x="1469" y="288"/>
                </a:lnTo>
                <a:lnTo>
                  <a:pt x="1469" y="293"/>
                </a:lnTo>
                <a:lnTo>
                  <a:pt x="1469" y="298"/>
                </a:lnTo>
                <a:lnTo>
                  <a:pt x="1467" y="304"/>
                </a:lnTo>
                <a:lnTo>
                  <a:pt x="1465" y="309"/>
                </a:lnTo>
                <a:lnTo>
                  <a:pt x="1464" y="313"/>
                </a:lnTo>
                <a:lnTo>
                  <a:pt x="1460" y="318"/>
                </a:lnTo>
                <a:lnTo>
                  <a:pt x="1462" y="316"/>
                </a:lnTo>
                <a:lnTo>
                  <a:pt x="1464" y="316"/>
                </a:lnTo>
                <a:lnTo>
                  <a:pt x="1462" y="320"/>
                </a:lnTo>
                <a:lnTo>
                  <a:pt x="1460" y="325"/>
                </a:lnTo>
                <a:lnTo>
                  <a:pt x="1457" y="332"/>
                </a:lnTo>
                <a:lnTo>
                  <a:pt x="1451" y="339"/>
                </a:lnTo>
                <a:lnTo>
                  <a:pt x="1444" y="346"/>
                </a:lnTo>
                <a:lnTo>
                  <a:pt x="1435" y="351"/>
                </a:lnTo>
                <a:lnTo>
                  <a:pt x="1427" y="353"/>
                </a:lnTo>
                <a:lnTo>
                  <a:pt x="1428" y="344"/>
                </a:lnTo>
                <a:lnTo>
                  <a:pt x="1430" y="337"/>
                </a:lnTo>
                <a:lnTo>
                  <a:pt x="1428" y="332"/>
                </a:lnTo>
                <a:lnTo>
                  <a:pt x="1427" y="327"/>
                </a:lnTo>
                <a:lnTo>
                  <a:pt x="1425" y="323"/>
                </a:lnTo>
                <a:lnTo>
                  <a:pt x="1420" y="320"/>
                </a:lnTo>
                <a:lnTo>
                  <a:pt x="1414" y="314"/>
                </a:lnTo>
                <a:lnTo>
                  <a:pt x="1409" y="307"/>
                </a:lnTo>
                <a:lnTo>
                  <a:pt x="1409" y="302"/>
                </a:lnTo>
                <a:lnTo>
                  <a:pt x="1411" y="297"/>
                </a:lnTo>
                <a:lnTo>
                  <a:pt x="1411" y="293"/>
                </a:lnTo>
                <a:lnTo>
                  <a:pt x="1412" y="290"/>
                </a:lnTo>
                <a:lnTo>
                  <a:pt x="1412" y="284"/>
                </a:lnTo>
                <a:lnTo>
                  <a:pt x="1412" y="281"/>
                </a:lnTo>
                <a:lnTo>
                  <a:pt x="1411" y="276"/>
                </a:lnTo>
                <a:lnTo>
                  <a:pt x="1409" y="270"/>
                </a:lnTo>
                <a:lnTo>
                  <a:pt x="1405" y="277"/>
                </a:lnTo>
                <a:lnTo>
                  <a:pt x="1402" y="284"/>
                </a:lnTo>
                <a:lnTo>
                  <a:pt x="1398" y="290"/>
                </a:lnTo>
                <a:lnTo>
                  <a:pt x="1393" y="297"/>
                </a:lnTo>
                <a:lnTo>
                  <a:pt x="1388" y="300"/>
                </a:lnTo>
                <a:lnTo>
                  <a:pt x="1382" y="304"/>
                </a:lnTo>
                <a:lnTo>
                  <a:pt x="1375" y="307"/>
                </a:lnTo>
                <a:lnTo>
                  <a:pt x="1367" y="307"/>
                </a:lnTo>
                <a:lnTo>
                  <a:pt x="1365" y="304"/>
                </a:lnTo>
                <a:lnTo>
                  <a:pt x="1363" y="298"/>
                </a:lnTo>
                <a:lnTo>
                  <a:pt x="1361" y="295"/>
                </a:lnTo>
                <a:lnTo>
                  <a:pt x="1358" y="290"/>
                </a:lnTo>
                <a:lnTo>
                  <a:pt x="1354" y="284"/>
                </a:lnTo>
                <a:lnTo>
                  <a:pt x="1351" y="279"/>
                </a:lnTo>
                <a:lnTo>
                  <a:pt x="1349" y="274"/>
                </a:lnTo>
                <a:lnTo>
                  <a:pt x="1349" y="270"/>
                </a:lnTo>
                <a:lnTo>
                  <a:pt x="1354" y="261"/>
                </a:lnTo>
                <a:lnTo>
                  <a:pt x="1361" y="256"/>
                </a:lnTo>
                <a:lnTo>
                  <a:pt x="1368" y="251"/>
                </a:lnTo>
                <a:lnTo>
                  <a:pt x="1374" y="249"/>
                </a:lnTo>
                <a:lnTo>
                  <a:pt x="1381" y="247"/>
                </a:lnTo>
                <a:lnTo>
                  <a:pt x="1388" y="247"/>
                </a:lnTo>
                <a:lnTo>
                  <a:pt x="1393" y="245"/>
                </a:lnTo>
                <a:lnTo>
                  <a:pt x="1400" y="242"/>
                </a:lnTo>
                <a:lnTo>
                  <a:pt x="1409" y="233"/>
                </a:lnTo>
                <a:lnTo>
                  <a:pt x="1416" y="221"/>
                </a:lnTo>
                <a:lnTo>
                  <a:pt x="1425" y="208"/>
                </a:lnTo>
                <a:lnTo>
                  <a:pt x="1434" y="198"/>
                </a:lnTo>
                <a:lnTo>
                  <a:pt x="1444" y="187"/>
                </a:lnTo>
                <a:lnTo>
                  <a:pt x="1455" y="178"/>
                </a:lnTo>
                <a:lnTo>
                  <a:pt x="1465" y="169"/>
                </a:lnTo>
                <a:lnTo>
                  <a:pt x="1478" y="159"/>
                </a:lnTo>
                <a:lnTo>
                  <a:pt x="1487" y="150"/>
                </a:lnTo>
                <a:lnTo>
                  <a:pt x="1573" y="150"/>
                </a:lnTo>
                <a:lnTo>
                  <a:pt x="1591" y="168"/>
                </a:lnTo>
                <a:lnTo>
                  <a:pt x="1626" y="168"/>
                </a:lnTo>
                <a:lnTo>
                  <a:pt x="1633" y="175"/>
                </a:lnTo>
                <a:lnTo>
                  <a:pt x="1640" y="180"/>
                </a:lnTo>
                <a:lnTo>
                  <a:pt x="1646" y="185"/>
                </a:lnTo>
                <a:lnTo>
                  <a:pt x="1653" y="187"/>
                </a:lnTo>
                <a:lnTo>
                  <a:pt x="1660" y="191"/>
                </a:lnTo>
                <a:lnTo>
                  <a:pt x="1665" y="191"/>
                </a:lnTo>
                <a:lnTo>
                  <a:pt x="1672" y="189"/>
                </a:lnTo>
                <a:lnTo>
                  <a:pt x="1679" y="187"/>
                </a:lnTo>
                <a:lnTo>
                  <a:pt x="1697" y="205"/>
                </a:lnTo>
                <a:lnTo>
                  <a:pt x="1679" y="224"/>
                </a:lnTo>
                <a:lnTo>
                  <a:pt x="1644" y="224"/>
                </a:lnTo>
                <a:lnTo>
                  <a:pt x="1626" y="205"/>
                </a:lnTo>
                <a:lnTo>
                  <a:pt x="1617" y="215"/>
                </a:lnTo>
                <a:lnTo>
                  <a:pt x="1653" y="253"/>
                </a:lnTo>
                <a:lnTo>
                  <a:pt x="1670" y="253"/>
                </a:lnTo>
                <a:lnTo>
                  <a:pt x="1674" y="251"/>
                </a:lnTo>
                <a:lnTo>
                  <a:pt x="1681" y="245"/>
                </a:lnTo>
                <a:lnTo>
                  <a:pt x="1688" y="240"/>
                </a:lnTo>
                <a:lnTo>
                  <a:pt x="1695" y="233"/>
                </a:lnTo>
                <a:lnTo>
                  <a:pt x="1702" y="226"/>
                </a:lnTo>
                <a:lnTo>
                  <a:pt x="1707" y="221"/>
                </a:lnTo>
                <a:lnTo>
                  <a:pt x="1713" y="217"/>
                </a:lnTo>
                <a:lnTo>
                  <a:pt x="1714" y="215"/>
                </a:lnTo>
                <a:lnTo>
                  <a:pt x="1732" y="215"/>
                </a:lnTo>
                <a:lnTo>
                  <a:pt x="1757" y="187"/>
                </a:lnTo>
                <a:lnTo>
                  <a:pt x="1775" y="205"/>
                </a:lnTo>
                <a:lnTo>
                  <a:pt x="1801" y="177"/>
                </a:lnTo>
                <a:lnTo>
                  <a:pt x="1819" y="196"/>
                </a:lnTo>
                <a:lnTo>
                  <a:pt x="1824" y="192"/>
                </a:lnTo>
                <a:lnTo>
                  <a:pt x="1831" y="191"/>
                </a:lnTo>
                <a:lnTo>
                  <a:pt x="1838" y="189"/>
                </a:lnTo>
                <a:lnTo>
                  <a:pt x="1843" y="187"/>
                </a:lnTo>
                <a:lnTo>
                  <a:pt x="1850" y="185"/>
                </a:lnTo>
                <a:lnTo>
                  <a:pt x="1858" y="184"/>
                </a:lnTo>
                <a:lnTo>
                  <a:pt x="1863" y="180"/>
                </a:lnTo>
                <a:lnTo>
                  <a:pt x="1870" y="177"/>
                </a:lnTo>
                <a:lnTo>
                  <a:pt x="1845" y="150"/>
                </a:lnTo>
                <a:lnTo>
                  <a:pt x="1854" y="154"/>
                </a:lnTo>
                <a:lnTo>
                  <a:pt x="1865" y="157"/>
                </a:lnTo>
                <a:lnTo>
                  <a:pt x="1873" y="161"/>
                </a:lnTo>
                <a:lnTo>
                  <a:pt x="1884" y="162"/>
                </a:lnTo>
                <a:lnTo>
                  <a:pt x="1895" y="166"/>
                </a:lnTo>
                <a:lnTo>
                  <a:pt x="1907" y="168"/>
                </a:lnTo>
                <a:lnTo>
                  <a:pt x="1919" y="168"/>
                </a:lnTo>
                <a:lnTo>
                  <a:pt x="1932" y="168"/>
                </a:lnTo>
                <a:lnTo>
                  <a:pt x="1932" y="164"/>
                </a:lnTo>
                <a:lnTo>
                  <a:pt x="1933" y="161"/>
                </a:lnTo>
                <a:lnTo>
                  <a:pt x="1933" y="157"/>
                </a:lnTo>
                <a:lnTo>
                  <a:pt x="1935" y="154"/>
                </a:lnTo>
                <a:lnTo>
                  <a:pt x="1937" y="150"/>
                </a:lnTo>
                <a:lnTo>
                  <a:pt x="1939" y="147"/>
                </a:lnTo>
                <a:lnTo>
                  <a:pt x="1941" y="143"/>
                </a:lnTo>
                <a:lnTo>
                  <a:pt x="1941" y="139"/>
                </a:lnTo>
                <a:lnTo>
                  <a:pt x="1983" y="187"/>
                </a:lnTo>
                <a:lnTo>
                  <a:pt x="1983" y="191"/>
                </a:lnTo>
                <a:lnTo>
                  <a:pt x="1983" y="194"/>
                </a:lnTo>
                <a:lnTo>
                  <a:pt x="1981" y="198"/>
                </a:lnTo>
                <a:lnTo>
                  <a:pt x="1979" y="201"/>
                </a:lnTo>
                <a:lnTo>
                  <a:pt x="1978" y="205"/>
                </a:lnTo>
                <a:lnTo>
                  <a:pt x="1976" y="208"/>
                </a:lnTo>
                <a:lnTo>
                  <a:pt x="1976" y="212"/>
                </a:lnTo>
                <a:lnTo>
                  <a:pt x="1974" y="215"/>
                </a:lnTo>
                <a:lnTo>
                  <a:pt x="2009" y="215"/>
                </a:lnTo>
                <a:lnTo>
                  <a:pt x="2009" y="177"/>
                </a:lnTo>
                <a:lnTo>
                  <a:pt x="2016" y="184"/>
                </a:lnTo>
                <a:lnTo>
                  <a:pt x="2024" y="189"/>
                </a:lnTo>
                <a:lnTo>
                  <a:pt x="2032" y="192"/>
                </a:lnTo>
                <a:lnTo>
                  <a:pt x="2039" y="194"/>
                </a:lnTo>
                <a:lnTo>
                  <a:pt x="2048" y="198"/>
                </a:lnTo>
                <a:lnTo>
                  <a:pt x="2057" y="200"/>
                </a:lnTo>
                <a:lnTo>
                  <a:pt x="2064" y="203"/>
                </a:lnTo>
                <a:lnTo>
                  <a:pt x="2071" y="205"/>
                </a:lnTo>
                <a:lnTo>
                  <a:pt x="2071" y="201"/>
                </a:lnTo>
                <a:lnTo>
                  <a:pt x="2069" y="198"/>
                </a:lnTo>
                <a:lnTo>
                  <a:pt x="2068" y="194"/>
                </a:lnTo>
                <a:lnTo>
                  <a:pt x="2066" y="191"/>
                </a:lnTo>
                <a:lnTo>
                  <a:pt x="2064" y="187"/>
                </a:lnTo>
                <a:lnTo>
                  <a:pt x="2062" y="184"/>
                </a:lnTo>
                <a:lnTo>
                  <a:pt x="2062" y="180"/>
                </a:lnTo>
                <a:lnTo>
                  <a:pt x="2061" y="177"/>
                </a:lnTo>
                <a:lnTo>
                  <a:pt x="2045" y="177"/>
                </a:lnTo>
                <a:lnTo>
                  <a:pt x="2036" y="187"/>
                </a:lnTo>
                <a:lnTo>
                  <a:pt x="2018" y="187"/>
                </a:lnTo>
                <a:lnTo>
                  <a:pt x="1992" y="159"/>
                </a:lnTo>
                <a:lnTo>
                  <a:pt x="2002" y="157"/>
                </a:lnTo>
                <a:lnTo>
                  <a:pt x="2011" y="155"/>
                </a:lnTo>
                <a:lnTo>
                  <a:pt x="2022" y="155"/>
                </a:lnTo>
                <a:lnTo>
                  <a:pt x="2031" y="154"/>
                </a:lnTo>
                <a:lnTo>
                  <a:pt x="2041" y="154"/>
                </a:lnTo>
                <a:lnTo>
                  <a:pt x="2052" y="154"/>
                </a:lnTo>
                <a:lnTo>
                  <a:pt x="2061" y="152"/>
                </a:lnTo>
                <a:lnTo>
                  <a:pt x="2071" y="150"/>
                </a:lnTo>
                <a:lnTo>
                  <a:pt x="2068" y="150"/>
                </a:lnTo>
                <a:lnTo>
                  <a:pt x="2064" y="148"/>
                </a:lnTo>
                <a:lnTo>
                  <a:pt x="2061" y="147"/>
                </a:lnTo>
                <a:lnTo>
                  <a:pt x="2057" y="145"/>
                </a:lnTo>
                <a:lnTo>
                  <a:pt x="2054" y="143"/>
                </a:lnTo>
                <a:lnTo>
                  <a:pt x="2052" y="141"/>
                </a:lnTo>
                <a:lnTo>
                  <a:pt x="2048" y="141"/>
                </a:lnTo>
                <a:lnTo>
                  <a:pt x="2045" y="139"/>
                </a:lnTo>
                <a:lnTo>
                  <a:pt x="2048" y="136"/>
                </a:lnTo>
                <a:lnTo>
                  <a:pt x="2052" y="131"/>
                </a:lnTo>
                <a:lnTo>
                  <a:pt x="2057" y="124"/>
                </a:lnTo>
                <a:lnTo>
                  <a:pt x="2061" y="116"/>
                </a:lnTo>
                <a:lnTo>
                  <a:pt x="2064" y="109"/>
                </a:lnTo>
                <a:lnTo>
                  <a:pt x="2068" y="104"/>
                </a:lnTo>
                <a:lnTo>
                  <a:pt x="2069" y="99"/>
                </a:lnTo>
                <a:lnTo>
                  <a:pt x="2071" y="93"/>
                </a:lnTo>
                <a:lnTo>
                  <a:pt x="2078" y="93"/>
                </a:lnTo>
                <a:lnTo>
                  <a:pt x="2085" y="93"/>
                </a:lnTo>
                <a:lnTo>
                  <a:pt x="2092" y="95"/>
                </a:lnTo>
                <a:lnTo>
                  <a:pt x="2101" y="95"/>
                </a:lnTo>
                <a:lnTo>
                  <a:pt x="2108" y="97"/>
                </a:lnTo>
                <a:lnTo>
                  <a:pt x="2117" y="97"/>
                </a:lnTo>
                <a:lnTo>
                  <a:pt x="2124" y="101"/>
                </a:lnTo>
                <a:lnTo>
                  <a:pt x="2131" y="104"/>
                </a:lnTo>
                <a:lnTo>
                  <a:pt x="2135" y="102"/>
                </a:lnTo>
                <a:lnTo>
                  <a:pt x="2138" y="102"/>
                </a:lnTo>
                <a:lnTo>
                  <a:pt x="2142" y="101"/>
                </a:lnTo>
                <a:lnTo>
                  <a:pt x="2144" y="99"/>
                </a:lnTo>
                <a:lnTo>
                  <a:pt x="2147" y="97"/>
                </a:lnTo>
                <a:lnTo>
                  <a:pt x="2151" y="95"/>
                </a:lnTo>
                <a:lnTo>
                  <a:pt x="2154" y="93"/>
                </a:lnTo>
                <a:lnTo>
                  <a:pt x="2158" y="93"/>
                </a:lnTo>
                <a:lnTo>
                  <a:pt x="2158" y="90"/>
                </a:lnTo>
                <a:lnTo>
                  <a:pt x="2158" y="86"/>
                </a:lnTo>
                <a:lnTo>
                  <a:pt x="2158" y="83"/>
                </a:lnTo>
                <a:lnTo>
                  <a:pt x="2160" y="79"/>
                </a:lnTo>
                <a:lnTo>
                  <a:pt x="2160" y="76"/>
                </a:lnTo>
                <a:lnTo>
                  <a:pt x="2161" y="72"/>
                </a:lnTo>
                <a:lnTo>
                  <a:pt x="2163" y="69"/>
                </a:lnTo>
                <a:lnTo>
                  <a:pt x="2167" y="65"/>
                </a:lnTo>
                <a:lnTo>
                  <a:pt x="2211" y="93"/>
                </a:lnTo>
                <a:lnTo>
                  <a:pt x="2202" y="85"/>
                </a:lnTo>
                <a:lnTo>
                  <a:pt x="2220" y="85"/>
                </a:lnTo>
                <a:lnTo>
                  <a:pt x="2202" y="85"/>
                </a:lnTo>
                <a:lnTo>
                  <a:pt x="2209" y="85"/>
                </a:lnTo>
                <a:lnTo>
                  <a:pt x="2218" y="85"/>
                </a:lnTo>
                <a:lnTo>
                  <a:pt x="2228" y="85"/>
                </a:lnTo>
                <a:lnTo>
                  <a:pt x="2241" y="83"/>
                </a:lnTo>
                <a:lnTo>
                  <a:pt x="2251" y="83"/>
                </a:lnTo>
                <a:lnTo>
                  <a:pt x="2262" y="81"/>
                </a:lnTo>
                <a:lnTo>
                  <a:pt x="2273" y="78"/>
                </a:lnTo>
                <a:lnTo>
                  <a:pt x="2280" y="76"/>
                </a:lnTo>
                <a:lnTo>
                  <a:pt x="2280" y="79"/>
                </a:lnTo>
                <a:lnTo>
                  <a:pt x="2278" y="83"/>
                </a:lnTo>
                <a:lnTo>
                  <a:pt x="2276" y="86"/>
                </a:lnTo>
                <a:lnTo>
                  <a:pt x="2276" y="90"/>
                </a:lnTo>
                <a:lnTo>
                  <a:pt x="2274" y="93"/>
                </a:lnTo>
                <a:lnTo>
                  <a:pt x="2273" y="97"/>
                </a:lnTo>
                <a:lnTo>
                  <a:pt x="2271" y="101"/>
                </a:lnTo>
                <a:lnTo>
                  <a:pt x="2271" y="104"/>
                </a:lnTo>
                <a:lnTo>
                  <a:pt x="2288" y="122"/>
                </a:lnTo>
                <a:lnTo>
                  <a:pt x="2281" y="125"/>
                </a:lnTo>
                <a:lnTo>
                  <a:pt x="2274" y="131"/>
                </a:lnTo>
                <a:lnTo>
                  <a:pt x="2265" y="136"/>
                </a:lnTo>
                <a:lnTo>
                  <a:pt x="2258" y="141"/>
                </a:lnTo>
                <a:lnTo>
                  <a:pt x="2250" y="148"/>
                </a:lnTo>
                <a:lnTo>
                  <a:pt x="2243" y="155"/>
                </a:lnTo>
                <a:lnTo>
                  <a:pt x="2234" y="162"/>
                </a:lnTo>
                <a:lnTo>
                  <a:pt x="2228" y="168"/>
                </a:lnTo>
                <a:lnTo>
                  <a:pt x="2235" y="161"/>
                </a:lnTo>
                <a:lnTo>
                  <a:pt x="2246" y="154"/>
                </a:lnTo>
                <a:lnTo>
                  <a:pt x="2257" y="150"/>
                </a:lnTo>
                <a:lnTo>
                  <a:pt x="2269" y="147"/>
                </a:lnTo>
                <a:lnTo>
                  <a:pt x="2281" y="143"/>
                </a:lnTo>
                <a:lnTo>
                  <a:pt x="2294" y="141"/>
                </a:lnTo>
                <a:lnTo>
                  <a:pt x="2308" y="141"/>
                </a:lnTo>
                <a:lnTo>
                  <a:pt x="2320" y="141"/>
                </a:lnTo>
                <a:lnTo>
                  <a:pt x="2348" y="143"/>
                </a:lnTo>
                <a:lnTo>
                  <a:pt x="2377" y="147"/>
                </a:lnTo>
                <a:lnTo>
                  <a:pt x="2403" y="148"/>
                </a:lnTo>
                <a:lnTo>
                  <a:pt x="2428" y="150"/>
                </a:lnTo>
                <a:lnTo>
                  <a:pt x="2454" y="177"/>
                </a:lnTo>
                <a:lnTo>
                  <a:pt x="2470" y="171"/>
                </a:lnTo>
                <a:lnTo>
                  <a:pt x="2486" y="168"/>
                </a:lnTo>
                <a:lnTo>
                  <a:pt x="2506" y="168"/>
                </a:lnTo>
                <a:lnTo>
                  <a:pt x="2527" y="169"/>
                </a:lnTo>
                <a:lnTo>
                  <a:pt x="2569" y="175"/>
                </a:lnTo>
                <a:lnTo>
                  <a:pt x="2615" y="185"/>
                </a:lnTo>
                <a:lnTo>
                  <a:pt x="2663" y="198"/>
                </a:lnTo>
                <a:lnTo>
                  <a:pt x="2707" y="208"/>
                </a:lnTo>
                <a:lnTo>
                  <a:pt x="2728" y="212"/>
                </a:lnTo>
                <a:lnTo>
                  <a:pt x="2749" y="214"/>
                </a:lnTo>
                <a:lnTo>
                  <a:pt x="2767" y="215"/>
                </a:lnTo>
                <a:lnTo>
                  <a:pt x="2785" y="215"/>
                </a:lnTo>
                <a:lnTo>
                  <a:pt x="2792" y="215"/>
                </a:lnTo>
                <a:lnTo>
                  <a:pt x="2797" y="214"/>
                </a:lnTo>
                <a:lnTo>
                  <a:pt x="2804" y="212"/>
                </a:lnTo>
                <a:lnTo>
                  <a:pt x="2811" y="212"/>
                </a:lnTo>
                <a:lnTo>
                  <a:pt x="2817" y="210"/>
                </a:lnTo>
                <a:lnTo>
                  <a:pt x="2824" y="210"/>
                </a:lnTo>
                <a:lnTo>
                  <a:pt x="2831" y="212"/>
                </a:lnTo>
                <a:lnTo>
                  <a:pt x="2838" y="215"/>
                </a:lnTo>
                <a:lnTo>
                  <a:pt x="2839" y="215"/>
                </a:lnTo>
                <a:lnTo>
                  <a:pt x="2843" y="214"/>
                </a:lnTo>
                <a:lnTo>
                  <a:pt x="2847" y="212"/>
                </a:lnTo>
                <a:lnTo>
                  <a:pt x="2850" y="210"/>
                </a:lnTo>
                <a:lnTo>
                  <a:pt x="2854" y="208"/>
                </a:lnTo>
                <a:lnTo>
                  <a:pt x="2857" y="207"/>
                </a:lnTo>
                <a:lnTo>
                  <a:pt x="2859" y="207"/>
                </a:lnTo>
                <a:lnTo>
                  <a:pt x="2862" y="205"/>
                </a:lnTo>
                <a:lnTo>
                  <a:pt x="2880" y="224"/>
                </a:lnTo>
                <a:lnTo>
                  <a:pt x="2889" y="222"/>
                </a:lnTo>
                <a:lnTo>
                  <a:pt x="2898" y="222"/>
                </a:lnTo>
                <a:lnTo>
                  <a:pt x="2903" y="221"/>
                </a:lnTo>
                <a:lnTo>
                  <a:pt x="2910" y="221"/>
                </a:lnTo>
                <a:lnTo>
                  <a:pt x="2915" y="219"/>
                </a:lnTo>
                <a:lnTo>
                  <a:pt x="2921" y="221"/>
                </a:lnTo>
                <a:lnTo>
                  <a:pt x="2926" y="221"/>
                </a:lnTo>
                <a:lnTo>
                  <a:pt x="2933" y="224"/>
                </a:lnTo>
                <a:lnTo>
                  <a:pt x="2951" y="205"/>
                </a:lnTo>
                <a:lnTo>
                  <a:pt x="2933" y="205"/>
                </a:lnTo>
                <a:lnTo>
                  <a:pt x="2945" y="207"/>
                </a:lnTo>
                <a:lnTo>
                  <a:pt x="2960" y="208"/>
                </a:lnTo>
                <a:lnTo>
                  <a:pt x="2972" y="212"/>
                </a:lnTo>
                <a:lnTo>
                  <a:pt x="2984" y="214"/>
                </a:lnTo>
                <a:lnTo>
                  <a:pt x="2998" y="217"/>
                </a:lnTo>
                <a:lnTo>
                  <a:pt x="3011" y="221"/>
                </a:lnTo>
                <a:lnTo>
                  <a:pt x="3025" y="222"/>
                </a:lnTo>
                <a:lnTo>
                  <a:pt x="3037" y="224"/>
                </a:lnTo>
                <a:lnTo>
                  <a:pt x="3055" y="242"/>
                </a:lnTo>
                <a:lnTo>
                  <a:pt x="3062" y="242"/>
                </a:lnTo>
                <a:lnTo>
                  <a:pt x="3069" y="242"/>
                </a:lnTo>
                <a:lnTo>
                  <a:pt x="3076" y="244"/>
                </a:lnTo>
                <a:lnTo>
                  <a:pt x="3085" y="244"/>
                </a:lnTo>
                <a:lnTo>
                  <a:pt x="3094" y="245"/>
                </a:lnTo>
                <a:lnTo>
                  <a:pt x="3101" y="247"/>
                </a:lnTo>
                <a:lnTo>
                  <a:pt x="3108" y="249"/>
                </a:lnTo>
                <a:lnTo>
                  <a:pt x="3115" y="253"/>
                </a:lnTo>
                <a:lnTo>
                  <a:pt x="3113" y="258"/>
                </a:lnTo>
                <a:lnTo>
                  <a:pt x="3111" y="261"/>
                </a:lnTo>
                <a:lnTo>
                  <a:pt x="3111" y="263"/>
                </a:lnTo>
                <a:lnTo>
                  <a:pt x="3111" y="265"/>
                </a:lnTo>
                <a:lnTo>
                  <a:pt x="3111" y="268"/>
                </a:lnTo>
                <a:lnTo>
                  <a:pt x="3110" y="270"/>
                </a:lnTo>
                <a:lnTo>
                  <a:pt x="3110" y="274"/>
                </a:lnTo>
                <a:lnTo>
                  <a:pt x="3106" y="281"/>
                </a:lnTo>
                <a:lnTo>
                  <a:pt x="3088" y="261"/>
                </a:lnTo>
                <a:lnTo>
                  <a:pt x="3037" y="261"/>
                </a:lnTo>
                <a:lnTo>
                  <a:pt x="3037" y="258"/>
                </a:lnTo>
                <a:lnTo>
                  <a:pt x="3036" y="253"/>
                </a:lnTo>
                <a:lnTo>
                  <a:pt x="3032" y="249"/>
                </a:lnTo>
                <a:lnTo>
                  <a:pt x="3028" y="244"/>
                </a:lnTo>
                <a:lnTo>
                  <a:pt x="3025" y="240"/>
                </a:lnTo>
                <a:lnTo>
                  <a:pt x="3023" y="237"/>
                </a:lnTo>
                <a:lnTo>
                  <a:pt x="3021" y="233"/>
                </a:lnTo>
                <a:lnTo>
                  <a:pt x="3020" y="233"/>
                </a:lnTo>
                <a:lnTo>
                  <a:pt x="3020" y="237"/>
                </a:lnTo>
                <a:lnTo>
                  <a:pt x="3020" y="240"/>
                </a:lnTo>
                <a:lnTo>
                  <a:pt x="3020" y="245"/>
                </a:lnTo>
                <a:lnTo>
                  <a:pt x="3021" y="249"/>
                </a:lnTo>
                <a:lnTo>
                  <a:pt x="3028" y="260"/>
                </a:lnTo>
                <a:lnTo>
                  <a:pt x="3037" y="268"/>
                </a:lnTo>
                <a:lnTo>
                  <a:pt x="3048" y="276"/>
                </a:lnTo>
                <a:lnTo>
                  <a:pt x="3058" y="283"/>
                </a:lnTo>
                <a:lnTo>
                  <a:pt x="3071" y="288"/>
                </a:lnTo>
                <a:lnTo>
                  <a:pt x="3081" y="290"/>
                </a:lnTo>
                <a:lnTo>
                  <a:pt x="3080" y="293"/>
                </a:lnTo>
                <a:lnTo>
                  <a:pt x="3078" y="297"/>
                </a:lnTo>
                <a:lnTo>
                  <a:pt x="3076" y="302"/>
                </a:lnTo>
                <a:lnTo>
                  <a:pt x="3073" y="307"/>
                </a:lnTo>
                <a:lnTo>
                  <a:pt x="3069" y="311"/>
                </a:lnTo>
                <a:lnTo>
                  <a:pt x="3066" y="314"/>
                </a:lnTo>
                <a:lnTo>
                  <a:pt x="3064" y="316"/>
                </a:lnTo>
                <a:lnTo>
                  <a:pt x="3064" y="318"/>
                </a:lnTo>
                <a:lnTo>
                  <a:pt x="3060" y="318"/>
                </a:lnTo>
                <a:lnTo>
                  <a:pt x="3057" y="318"/>
                </a:lnTo>
                <a:lnTo>
                  <a:pt x="3053" y="320"/>
                </a:lnTo>
                <a:lnTo>
                  <a:pt x="3050" y="321"/>
                </a:lnTo>
                <a:lnTo>
                  <a:pt x="3046" y="323"/>
                </a:lnTo>
                <a:lnTo>
                  <a:pt x="3044" y="325"/>
                </a:lnTo>
                <a:lnTo>
                  <a:pt x="3041" y="327"/>
                </a:lnTo>
                <a:lnTo>
                  <a:pt x="3037" y="327"/>
                </a:lnTo>
                <a:lnTo>
                  <a:pt x="3032" y="327"/>
                </a:lnTo>
                <a:lnTo>
                  <a:pt x="3025" y="325"/>
                </a:lnTo>
                <a:lnTo>
                  <a:pt x="3021" y="323"/>
                </a:lnTo>
                <a:lnTo>
                  <a:pt x="3016" y="323"/>
                </a:lnTo>
                <a:lnTo>
                  <a:pt x="3011" y="323"/>
                </a:lnTo>
                <a:lnTo>
                  <a:pt x="3005" y="323"/>
                </a:lnTo>
                <a:lnTo>
                  <a:pt x="3000" y="323"/>
                </a:lnTo>
                <a:lnTo>
                  <a:pt x="2993" y="327"/>
                </a:lnTo>
                <a:lnTo>
                  <a:pt x="2995" y="336"/>
                </a:lnTo>
                <a:lnTo>
                  <a:pt x="2998" y="344"/>
                </a:lnTo>
                <a:lnTo>
                  <a:pt x="3002" y="351"/>
                </a:lnTo>
                <a:lnTo>
                  <a:pt x="3009" y="357"/>
                </a:lnTo>
                <a:lnTo>
                  <a:pt x="3016" y="362"/>
                </a:lnTo>
                <a:lnTo>
                  <a:pt x="3023" y="366"/>
                </a:lnTo>
                <a:lnTo>
                  <a:pt x="3030" y="369"/>
                </a:lnTo>
                <a:lnTo>
                  <a:pt x="3037" y="373"/>
                </a:lnTo>
                <a:lnTo>
                  <a:pt x="3037" y="380"/>
                </a:lnTo>
                <a:lnTo>
                  <a:pt x="3039" y="389"/>
                </a:lnTo>
                <a:lnTo>
                  <a:pt x="3041" y="396"/>
                </a:lnTo>
                <a:lnTo>
                  <a:pt x="3041" y="405"/>
                </a:lnTo>
                <a:lnTo>
                  <a:pt x="3043" y="413"/>
                </a:lnTo>
                <a:lnTo>
                  <a:pt x="3044" y="422"/>
                </a:lnTo>
                <a:lnTo>
                  <a:pt x="3046" y="431"/>
                </a:lnTo>
                <a:lnTo>
                  <a:pt x="3046" y="438"/>
                </a:lnTo>
                <a:lnTo>
                  <a:pt x="3036" y="427"/>
                </a:lnTo>
                <a:lnTo>
                  <a:pt x="3023" y="420"/>
                </a:lnTo>
                <a:lnTo>
                  <a:pt x="3011" y="412"/>
                </a:lnTo>
                <a:lnTo>
                  <a:pt x="2998" y="405"/>
                </a:lnTo>
                <a:lnTo>
                  <a:pt x="2984" y="397"/>
                </a:lnTo>
                <a:lnTo>
                  <a:pt x="2972" y="390"/>
                </a:lnTo>
                <a:lnTo>
                  <a:pt x="2961" y="383"/>
                </a:lnTo>
                <a:lnTo>
                  <a:pt x="2951" y="373"/>
                </a:lnTo>
                <a:lnTo>
                  <a:pt x="2951" y="369"/>
                </a:lnTo>
                <a:lnTo>
                  <a:pt x="2951" y="366"/>
                </a:lnTo>
                <a:lnTo>
                  <a:pt x="2952" y="362"/>
                </a:lnTo>
                <a:lnTo>
                  <a:pt x="2954" y="359"/>
                </a:lnTo>
                <a:lnTo>
                  <a:pt x="2956" y="355"/>
                </a:lnTo>
                <a:lnTo>
                  <a:pt x="2958" y="351"/>
                </a:lnTo>
                <a:lnTo>
                  <a:pt x="2958" y="348"/>
                </a:lnTo>
                <a:lnTo>
                  <a:pt x="2960" y="344"/>
                </a:lnTo>
                <a:lnTo>
                  <a:pt x="2958" y="341"/>
                </a:lnTo>
                <a:lnTo>
                  <a:pt x="2956" y="334"/>
                </a:lnTo>
                <a:lnTo>
                  <a:pt x="2952" y="329"/>
                </a:lnTo>
                <a:lnTo>
                  <a:pt x="2951" y="320"/>
                </a:lnTo>
                <a:lnTo>
                  <a:pt x="2947" y="313"/>
                </a:lnTo>
                <a:lnTo>
                  <a:pt x="2944" y="304"/>
                </a:lnTo>
                <a:lnTo>
                  <a:pt x="2942" y="297"/>
                </a:lnTo>
                <a:lnTo>
                  <a:pt x="2942" y="290"/>
                </a:lnTo>
                <a:lnTo>
                  <a:pt x="2935" y="291"/>
                </a:lnTo>
                <a:lnTo>
                  <a:pt x="2931" y="293"/>
                </a:lnTo>
                <a:lnTo>
                  <a:pt x="2928" y="293"/>
                </a:lnTo>
                <a:lnTo>
                  <a:pt x="2924" y="293"/>
                </a:lnTo>
                <a:lnTo>
                  <a:pt x="2921" y="291"/>
                </a:lnTo>
                <a:lnTo>
                  <a:pt x="2917" y="290"/>
                </a:lnTo>
                <a:lnTo>
                  <a:pt x="2912" y="290"/>
                </a:lnTo>
                <a:lnTo>
                  <a:pt x="2907" y="290"/>
                </a:lnTo>
                <a:lnTo>
                  <a:pt x="2903" y="297"/>
                </a:lnTo>
                <a:lnTo>
                  <a:pt x="2898" y="304"/>
                </a:lnTo>
                <a:lnTo>
                  <a:pt x="2894" y="313"/>
                </a:lnTo>
                <a:lnTo>
                  <a:pt x="2887" y="321"/>
                </a:lnTo>
                <a:lnTo>
                  <a:pt x="2882" y="330"/>
                </a:lnTo>
                <a:lnTo>
                  <a:pt x="2877" y="339"/>
                </a:lnTo>
                <a:lnTo>
                  <a:pt x="2869" y="346"/>
                </a:lnTo>
                <a:lnTo>
                  <a:pt x="2862" y="353"/>
                </a:lnTo>
                <a:lnTo>
                  <a:pt x="2854" y="353"/>
                </a:lnTo>
                <a:lnTo>
                  <a:pt x="2847" y="351"/>
                </a:lnTo>
                <a:lnTo>
                  <a:pt x="2841" y="350"/>
                </a:lnTo>
                <a:lnTo>
                  <a:pt x="2836" y="346"/>
                </a:lnTo>
                <a:lnTo>
                  <a:pt x="2832" y="343"/>
                </a:lnTo>
                <a:lnTo>
                  <a:pt x="2831" y="339"/>
                </a:lnTo>
                <a:lnTo>
                  <a:pt x="2829" y="332"/>
                </a:lnTo>
                <a:lnTo>
                  <a:pt x="2829" y="327"/>
                </a:lnTo>
                <a:lnTo>
                  <a:pt x="2811" y="344"/>
                </a:lnTo>
                <a:lnTo>
                  <a:pt x="2794" y="327"/>
                </a:lnTo>
                <a:lnTo>
                  <a:pt x="2790" y="330"/>
                </a:lnTo>
                <a:lnTo>
                  <a:pt x="2785" y="336"/>
                </a:lnTo>
                <a:lnTo>
                  <a:pt x="2778" y="343"/>
                </a:lnTo>
                <a:lnTo>
                  <a:pt x="2772" y="350"/>
                </a:lnTo>
                <a:lnTo>
                  <a:pt x="2767" y="359"/>
                </a:lnTo>
                <a:lnTo>
                  <a:pt x="2762" y="367"/>
                </a:lnTo>
                <a:lnTo>
                  <a:pt x="2760" y="374"/>
                </a:lnTo>
                <a:lnTo>
                  <a:pt x="2758" y="382"/>
                </a:lnTo>
                <a:lnTo>
                  <a:pt x="2762" y="382"/>
                </a:lnTo>
                <a:lnTo>
                  <a:pt x="2767" y="385"/>
                </a:lnTo>
                <a:lnTo>
                  <a:pt x="2771" y="387"/>
                </a:lnTo>
                <a:lnTo>
                  <a:pt x="2776" y="390"/>
                </a:lnTo>
                <a:lnTo>
                  <a:pt x="2781" y="394"/>
                </a:lnTo>
                <a:lnTo>
                  <a:pt x="2785" y="397"/>
                </a:lnTo>
                <a:lnTo>
                  <a:pt x="2790" y="399"/>
                </a:lnTo>
                <a:lnTo>
                  <a:pt x="2794" y="401"/>
                </a:lnTo>
                <a:lnTo>
                  <a:pt x="2802" y="390"/>
                </a:lnTo>
                <a:lnTo>
                  <a:pt x="2809" y="392"/>
                </a:lnTo>
                <a:lnTo>
                  <a:pt x="2817" y="396"/>
                </a:lnTo>
                <a:lnTo>
                  <a:pt x="2824" y="401"/>
                </a:lnTo>
                <a:lnTo>
                  <a:pt x="2831" y="406"/>
                </a:lnTo>
                <a:lnTo>
                  <a:pt x="2838" y="413"/>
                </a:lnTo>
                <a:lnTo>
                  <a:pt x="2845" y="419"/>
                </a:lnTo>
                <a:lnTo>
                  <a:pt x="2850" y="424"/>
                </a:lnTo>
                <a:lnTo>
                  <a:pt x="2855" y="429"/>
                </a:lnTo>
                <a:lnTo>
                  <a:pt x="2855" y="466"/>
                </a:lnTo>
                <a:lnTo>
                  <a:pt x="2857" y="470"/>
                </a:lnTo>
                <a:lnTo>
                  <a:pt x="2862" y="473"/>
                </a:lnTo>
                <a:lnTo>
                  <a:pt x="2866" y="477"/>
                </a:lnTo>
                <a:lnTo>
                  <a:pt x="2871" y="481"/>
                </a:lnTo>
                <a:lnTo>
                  <a:pt x="2877" y="484"/>
                </a:lnTo>
                <a:lnTo>
                  <a:pt x="2882" y="488"/>
                </a:lnTo>
                <a:lnTo>
                  <a:pt x="2885" y="491"/>
                </a:lnTo>
                <a:lnTo>
                  <a:pt x="2889" y="495"/>
                </a:lnTo>
                <a:lnTo>
                  <a:pt x="2889" y="498"/>
                </a:lnTo>
                <a:lnTo>
                  <a:pt x="2887" y="503"/>
                </a:lnTo>
                <a:lnTo>
                  <a:pt x="2884" y="511"/>
                </a:lnTo>
                <a:lnTo>
                  <a:pt x="2880" y="518"/>
                </a:lnTo>
                <a:lnTo>
                  <a:pt x="2877" y="523"/>
                </a:lnTo>
                <a:lnTo>
                  <a:pt x="2875" y="530"/>
                </a:lnTo>
                <a:lnTo>
                  <a:pt x="2873" y="535"/>
                </a:lnTo>
                <a:lnTo>
                  <a:pt x="2871" y="541"/>
                </a:lnTo>
                <a:lnTo>
                  <a:pt x="2868" y="541"/>
                </a:lnTo>
                <a:lnTo>
                  <a:pt x="2864" y="539"/>
                </a:lnTo>
                <a:lnTo>
                  <a:pt x="2859" y="539"/>
                </a:lnTo>
                <a:lnTo>
                  <a:pt x="2855" y="537"/>
                </a:lnTo>
                <a:lnTo>
                  <a:pt x="2852" y="539"/>
                </a:lnTo>
                <a:lnTo>
                  <a:pt x="2848" y="541"/>
                </a:lnTo>
                <a:lnTo>
                  <a:pt x="2847" y="544"/>
                </a:lnTo>
                <a:lnTo>
                  <a:pt x="2847" y="549"/>
                </a:lnTo>
                <a:lnTo>
                  <a:pt x="2847" y="567"/>
                </a:lnTo>
                <a:lnTo>
                  <a:pt x="2848" y="579"/>
                </a:lnTo>
                <a:lnTo>
                  <a:pt x="2852" y="590"/>
                </a:lnTo>
                <a:lnTo>
                  <a:pt x="2859" y="602"/>
                </a:lnTo>
                <a:lnTo>
                  <a:pt x="2868" y="615"/>
                </a:lnTo>
                <a:lnTo>
                  <a:pt x="2875" y="627"/>
                </a:lnTo>
                <a:lnTo>
                  <a:pt x="2882" y="638"/>
                </a:lnTo>
                <a:lnTo>
                  <a:pt x="2887" y="650"/>
                </a:lnTo>
                <a:lnTo>
                  <a:pt x="2889" y="661"/>
                </a:lnTo>
                <a:lnTo>
                  <a:pt x="2880" y="661"/>
                </a:lnTo>
                <a:lnTo>
                  <a:pt x="2875" y="659"/>
                </a:lnTo>
                <a:lnTo>
                  <a:pt x="2871" y="657"/>
                </a:lnTo>
                <a:lnTo>
                  <a:pt x="2869" y="654"/>
                </a:lnTo>
                <a:lnTo>
                  <a:pt x="2868" y="650"/>
                </a:lnTo>
                <a:lnTo>
                  <a:pt x="2866" y="645"/>
                </a:lnTo>
                <a:lnTo>
                  <a:pt x="2866" y="640"/>
                </a:lnTo>
                <a:lnTo>
                  <a:pt x="2862" y="632"/>
                </a:lnTo>
                <a:lnTo>
                  <a:pt x="2855" y="624"/>
                </a:lnTo>
                <a:lnTo>
                  <a:pt x="2845" y="620"/>
                </a:lnTo>
                <a:lnTo>
                  <a:pt x="2836" y="613"/>
                </a:lnTo>
                <a:lnTo>
                  <a:pt x="2829" y="606"/>
                </a:lnTo>
                <a:lnTo>
                  <a:pt x="2820" y="599"/>
                </a:lnTo>
                <a:lnTo>
                  <a:pt x="2813" y="592"/>
                </a:lnTo>
                <a:lnTo>
                  <a:pt x="2808" y="583"/>
                </a:lnTo>
                <a:lnTo>
                  <a:pt x="2801" y="576"/>
                </a:lnTo>
                <a:lnTo>
                  <a:pt x="2794" y="567"/>
                </a:lnTo>
                <a:lnTo>
                  <a:pt x="2786" y="571"/>
                </a:lnTo>
                <a:lnTo>
                  <a:pt x="2779" y="574"/>
                </a:lnTo>
                <a:lnTo>
                  <a:pt x="2771" y="579"/>
                </a:lnTo>
                <a:lnTo>
                  <a:pt x="2762" y="583"/>
                </a:lnTo>
                <a:lnTo>
                  <a:pt x="2755" y="588"/>
                </a:lnTo>
                <a:lnTo>
                  <a:pt x="2746" y="594"/>
                </a:lnTo>
                <a:lnTo>
                  <a:pt x="2739" y="599"/>
                </a:lnTo>
                <a:lnTo>
                  <a:pt x="2732" y="606"/>
                </a:lnTo>
                <a:lnTo>
                  <a:pt x="2739" y="606"/>
                </a:lnTo>
                <a:lnTo>
                  <a:pt x="2744" y="608"/>
                </a:lnTo>
                <a:lnTo>
                  <a:pt x="2751" y="608"/>
                </a:lnTo>
                <a:lnTo>
                  <a:pt x="2756" y="610"/>
                </a:lnTo>
                <a:lnTo>
                  <a:pt x="2764" y="611"/>
                </a:lnTo>
                <a:lnTo>
                  <a:pt x="2767" y="613"/>
                </a:lnTo>
                <a:lnTo>
                  <a:pt x="2772" y="613"/>
                </a:lnTo>
                <a:lnTo>
                  <a:pt x="2776" y="615"/>
                </a:lnTo>
                <a:lnTo>
                  <a:pt x="2776" y="620"/>
                </a:lnTo>
                <a:lnTo>
                  <a:pt x="2776" y="625"/>
                </a:lnTo>
                <a:lnTo>
                  <a:pt x="2778" y="631"/>
                </a:lnTo>
                <a:lnTo>
                  <a:pt x="2781" y="636"/>
                </a:lnTo>
                <a:lnTo>
                  <a:pt x="2788" y="647"/>
                </a:lnTo>
                <a:lnTo>
                  <a:pt x="2799" y="657"/>
                </a:lnTo>
                <a:lnTo>
                  <a:pt x="2809" y="670"/>
                </a:lnTo>
                <a:lnTo>
                  <a:pt x="2818" y="682"/>
                </a:lnTo>
                <a:lnTo>
                  <a:pt x="2822" y="687"/>
                </a:lnTo>
                <a:lnTo>
                  <a:pt x="2825" y="694"/>
                </a:lnTo>
                <a:lnTo>
                  <a:pt x="2827" y="700"/>
                </a:lnTo>
                <a:lnTo>
                  <a:pt x="2829" y="707"/>
                </a:lnTo>
                <a:lnTo>
                  <a:pt x="2832" y="708"/>
                </a:lnTo>
                <a:lnTo>
                  <a:pt x="2836" y="710"/>
                </a:lnTo>
                <a:lnTo>
                  <a:pt x="2839" y="712"/>
                </a:lnTo>
                <a:lnTo>
                  <a:pt x="2845" y="716"/>
                </a:lnTo>
                <a:lnTo>
                  <a:pt x="2848" y="719"/>
                </a:lnTo>
                <a:lnTo>
                  <a:pt x="2852" y="723"/>
                </a:lnTo>
                <a:lnTo>
                  <a:pt x="2854" y="724"/>
                </a:lnTo>
                <a:lnTo>
                  <a:pt x="2855" y="726"/>
                </a:lnTo>
                <a:lnTo>
                  <a:pt x="2854" y="730"/>
                </a:lnTo>
                <a:lnTo>
                  <a:pt x="2854" y="735"/>
                </a:lnTo>
                <a:lnTo>
                  <a:pt x="2852" y="740"/>
                </a:lnTo>
                <a:lnTo>
                  <a:pt x="2850" y="746"/>
                </a:lnTo>
                <a:lnTo>
                  <a:pt x="2848" y="753"/>
                </a:lnTo>
                <a:lnTo>
                  <a:pt x="2847" y="760"/>
                </a:lnTo>
                <a:lnTo>
                  <a:pt x="2847" y="767"/>
                </a:lnTo>
                <a:lnTo>
                  <a:pt x="2847" y="774"/>
                </a:lnTo>
                <a:lnTo>
                  <a:pt x="2829" y="792"/>
                </a:lnTo>
                <a:lnTo>
                  <a:pt x="2794" y="792"/>
                </a:lnTo>
                <a:lnTo>
                  <a:pt x="2788" y="797"/>
                </a:lnTo>
                <a:lnTo>
                  <a:pt x="2783" y="800"/>
                </a:lnTo>
                <a:lnTo>
                  <a:pt x="2779" y="802"/>
                </a:lnTo>
                <a:lnTo>
                  <a:pt x="2776" y="802"/>
                </a:lnTo>
                <a:lnTo>
                  <a:pt x="2772" y="802"/>
                </a:lnTo>
                <a:lnTo>
                  <a:pt x="2769" y="802"/>
                </a:lnTo>
                <a:lnTo>
                  <a:pt x="2764" y="800"/>
                </a:lnTo>
                <a:lnTo>
                  <a:pt x="2758" y="800"/>
                </a:lnTo>
                <a:lnTo>
                  <a:pt x="2776" y="781"/>
                </a:lnTo>
                <a:lnTo>
                  <a:pt x="2771" y="784"/>
                </a:lnTo>
                <a:lnTo>
                  <a:pt x="2767" y="786"/>
                </a:lnTo>
                <a:lnTo>
                  <a:pt x="2764" y="786"/>
                </a:lnTo>
                <a:lnTo>
                  <a:pt x="2762" y="788"/>
                </a:lnTo>
                <a:lnTo>
                  <a:pt x="2758" y="792"/>
                </a:lnTo>
                <a:lnTo>
                  <a:pt x="2755" y="795"/>
                </a:lnTo>
                <a:lnTo>
                  <a:pt x="2749" y="800"/>
                </a:lnTo>
                <a:lnTo>
                  <a:pt x="2742" y="797"/>
                </a:lnTo>
                <a:lnTo>
                  <a:pt x="2737" y="795"/>
                </a:lnTo>
                <a:lnTo>
                  <a:pt x="2730" y="793"/>
                </a:lnTo>
                <a:lnTo>
                  <a:pt x="2723" y="793"/>
                </a:lnTo>
                <a:lnTo>
                  <a:pt x="2718" y="793"/>
                </a:lnTo>
                <a:lnTo>
                  <a:pt x="2711" y="795"/>
                </a:lnTo>
                <a:lnTo>
                  <a:pt x="2703" y="797"/>
                </a:lnTo>
                <a:lnTo>
                  <a:pt x="2698" y="800"/>
                </a:lnTo>
                <a:lnTo>
                  <a:pt x="2700" y="807"/>
                </a:lnTo>
                <a:lnTo>
                  <a:pt x="2702" y="816"/>
                </a:lnTo>
                <a:lnTo>
                  <a:pt x="2707" y="823"/>
                </a:lnTo>
                <a:lnTo>
                  <a:pt x="2712" y="832"/>
                </a:lnTo>
                <a:lnTo>
                  <a:pt x="2718" y="839"/>
                </a:lnTo>
                <a:lnTo>
                  <a:pt x="2723" y="846"/>
                </a:lnTo>
                <a:lnTo>
                  <a:pt x="2728" y="852"/>
                </a:lnTo>
                <a:lnTo>
                  <a:pt x="2732" y="857"/>
                </a:lnTo>
                <a:lnTo>
                  <a:pt x="2732" y="860"/>
                </a:lnTo>
                <a:lnTo>
                  <a:pt x="2730" y="864"/>
                </a:lnTo>
                <a:lnTo>
                  <a:pt x="2730" y="868"/>
                </a:lnTo>
                <a:lnTo>
                  <a:pt x="2728" y="871"/>
                </a:lnTo>
                <a:lnTo>
                  <a:pt x="2726" y="875"/>
                </a:lnTo>
                <a:lnTo>
                  <a:pt x="2725" y="878"/>
                </a:lnTo>
                <a:lnTo>
                  <a:pt x="2725" y="882"/>
                </a:lnTo>
                <a:lnTo>
                  <a:pt x="2723" y="885"/>
                </a:lnTo>
                <a:lnTo>
                  <a:pt x="2726" y="889"/>
                </a:lnTo>
                <a:lnTo>
                  <a:pt x="2732" y="892"/>
                </a:lnTo>
                <a:lnTo>
                  <a:pt x="2735" y="898"/>
                </a:lnTo>
                <a:lnTo>
                  <a:pt x="2739" y="905"/>
                </a:lnTo>
                <a:lnTo>
                  <a:pt x="2744" y="910"/>
                </a:lnTo>
                <a:lnTo>
                  <a:pt x="2746" y="917"/>
                </a:lnTo>
                <a:lnTo>
                  <a:pt x="2749" y="924"/>
                </a:lnTo>
                <a:lnTo>
                  <a:pt x="2749" y="931"/>
                </a:lnTo>
                <a:lnTo>
                  <a:pt x="2744" y="931"/>
                </a:lnTo>
                <a:lnTo>
                  <a:pt x="2739" y="933"/>
                </a:lnTo>
                <a:lnTo>
                  <a:pt x="2735" y="935"/>
                </a:lnTo>
                <a:lnTo>
                  <a:pt x="2734" y="938"/>
                </a:lnTo>
                <a:lnTo>
                  <a:pt x="2730" y="942"/>
                </a:lnTo>
                <a:lnTo>
                  <a:pt x="2728" y="947"/>
                </a:lnTo>
                <a:lnTo>
                  <a:pt x="2726" y="952"/>
                </a:lnTo>
                <a:lnTo>
                  <a:pt x="2723" y="958"/>
                </a:lnTo>
                <a:lnTo>
                  <a:pt x="2718" y="956"/>
                </a:lnTo>
                <a:lnTo>
                  <a:pt x="2707" y="949"/>
                </a:lnTo>
                <a:lnTo>
                  <a:pt x="2691" y="940"/>
                </a:lnTo>
                <a:lnTo>
                  <a:pt x="2675" y="929"/>
                </a:lnTo>
                <a:lnTo>
                  <a:pt x="2659" y="919"/>
                </a:lnTo>
                <a:lnTo>
                  <a:pt x="2645" y="908"/>
                </a:lnTo>
                <a:lnTo>
                  <a:pt x="2635" y="899"/>
                </a:lnTo>
                <a:lnTo>
                  <a:pt x="2628" y="894"/>
                </a:lnTo>
                <a:lnTo>
                  <a:pt x="2624" y="903"/>
                </a:lnTo>
                <a:lnTo>
                  <a:pt x="2624" y="913"/>
                </a:lnTo>
                <a:lnTo>
                  <a:pt x="2624" y="924"/>
                </a:lnTo>
                <a:lnTo>
                  <a:pt x="2628" y="933"/>
                </a:lnTo>
                <a:lnTo>
                  <a:pt x="2638" y="951"/>
                </a:lnTo>
                <a:lnTo>
                  <a:pt x="2654" y="968"/>
                </a:lnTo>
                <a:lnTo>
                  <a:pt x="2668" y="986"/>
                </a:lnTo>
                <a:lnTo>
                  <a:pt x="2684" y="1004"/>
                </a:lnTo>
                <a:lnTo>
                  <a:pt x="2689" y="1012"/>
                </a:lnTo>
                <a:lnTo>
                  <a:pt x="2695" y="1023"/>
                </a:lnTo>
                <a:lnTo>
                  <a:pt x="2696" y="1032"/>
                </a:lnTo>
                <a:lnTo>
                  <a:pt x="2698" y="1042"/>
                </a:lnTo>
                <a:lnTo>
                  <a:pt x="2688" y="1041"/>
                </a:lnTo>
                <a:lnTo>
                  <a:pt x="2677" y="1039"/>
                </a:lnTo>
                <a:lnTo>
                  <a:pt x="2666" y="1034"/>
                </a:lnTo>
                <a:lnTo>
                  <a:pt x="2658" y="1027"/>
                </a:lnTo>
                <a:lnTo>
                  <a:pt x="2647" y="1018"/>
                </a:lnTo>
                <a:lnTo>
                  <a:pt x="2636" y="1007"/>
                </a:lnTo>
                <a:lnTo>
                  <a:pt x="2628" y="997"/>
                </a:lnTo>
                <a:lnTo>
                  <a:pt x="2619" y="986"/>
                </a:lnTo>
                <a:lnTo>
                  <a:pt x="2612" y="974"/>
                </a:lnTo>
                <a:lnTo>
                  <a:pt x="2605" y="961"/>
                </a:lnTo>
                <a:lnTo>
                  <a:pt x="2599" y="949"/>
                </a:lnTo>
                <a:lnTo>
                  <a:pt x="2594" y="936"/>
                </a:lnTo>
                <a:lnTo>
                  <a:pt x="2592" y="924"/>
                </a:lnTo>
                <a:lnTo>
                  <a:pt x="2590" y="913"/>
                </a:lnTo>
                <a:lnTo>
                  <a:pt x="2590" y="903"/>
                </a:lnTo>
                <a:lnTo>
                  <a:pt x="2592" y="894"/>
                </a:lnTo>
                <a:lnTo>
                  <a:pt x="2589" y="892"/>
                </a:lnTo>
                <a:lnTo>
                  <a:pt x="2587" y="892"/>
                </a:lnTo>
                <a:lnTo>
                  <a:pt x="2583" y="890"/>
                </a:lnTo>
                <a:lnTo>
                  <a:pt x="2580" y="889"/>
                </a:lnTo>
                <a:lnTo>
                  <a:pt x="2576" y="887"/>
                </a:lnTo>
                <a:lnTo>
                  <a:pt x="2573" y="885"/>
                </a:lnTo>
                <a:lnTo>
                  <a:pt x="2571" y="885"/>
                </a:lnTo>
                <a:lnTo>
                  <a:pt x="2567" y="885"/>
                </a:lnTo>
                <a:lnTo>
                  <a:pt x="2560" y="875"/>
                </a:lnTo>
                <a:lnTo>
                  <a:pt x="2550" y="859"/>
                </a:lnTo>
                <a:lnTo>
                  <a:pt x="2536" y="839"/>
                </a:lnTo>
                <a:lnTo>
                  <a:pt x="2522" y="818"/>
                </a:lnTo>
                <a:lnTo>
                  <a:pt x="2507" y="799"/>
                </a:lnTo>
                <a:lnTo>
                  <a:pt x="2495" y="784"/>
                </a:lnTo>
                <a:lnTo>
                  <a:pt x="2490" y="774"/>
                </a:lnTo>
                <a:lnTo>
                  <a:pt x="2488" y="774"/>
                </a:lnTo>
                <a:lnTo>
                  <a:pt x="2484" y="772"/>
                </a:lnTo>
                <a:lnTo>
                  <a:pt x="2483" y="772"/>
                </a:lnTo>
                <a:lnTo>
                  <a:pt x="2479" y="770"/>
                </a:lnTo>
                <a:lnTo>
                  <a:pt x="2476" y="769"/>
                </a:lnTo>
                <a:lnTo>
                  <a:pt x="2472" y="767"/>
                </a:lnTo>
                <a:lnTo>
                  <a:pt x="2469" y="765"/>
                </a:lnTo>
                <a:lnTo>
                  <a:pt x="2465" y="763"/>
                </a:lnTo>
                <a:lnTo>
                  <a:pt x="2462" y="763"/>
                </a:lnTo>
                <a:lnTo>
                  <a:pt x="2458" y="767"/>
                </a:lnTo>
                <a:lnTo>
                  <a:pt x="2454" y="769"/>
                </a:lnTo>
                <a:lnTo>
                  <a:pt x="2449" y="770"/>
                </a:lnTo>
                <a:lnTo>
                  <a:pt x="2446" y="772"/>
                </a:lnTo>
                <a:lnTo>
                  <a:pt x="2440" y="774"/>
                </a:lnTo>
                <a:lnTo>
                  <a:pt x="2435" y="776"/>
                </a:lnTo>
                <a:lnTo>
                  <a:pt x="2432" y="779"/>
                </a:lnTo>
                <a:lnTo>
                  <a:pt x="2428" y="781"/>
                </a:lnTo>
                <a:lnTo>
                  <a:pt x="2419" y="792"/>
                </a:lnTo>
                <a:lnTo>
                  <a:pt x="2419" y="809"/>
                </a:lnTo>
                <a:lnTo>
                  <a:pt x="2410" y="820"/>
                </a:lnTo>
                <a:lnTo>
                  <a:pt x="2393" y="820"/>
                </a:lnTo>
                <a:lnTo>
                  <a:pt x="2384" y="829"/>
                </a:lnTo>
                <a:lnTo>
                  <a:pt x="2380" y="836"/>
                </a:lnTo>
                <a:lnTo>
                  <a:pt x="2377" y="841"/>
                </a:lnTo>
                <a:lnTo>
                  <a:pt x="2373" y="846"/>
                </a:lnTo>
                <a:lnTo>
                  <a:pt x="2370" y="852"/>
                </a:lnTo>
                <a:lnTo>
                  <a:pt x="2366" y="857"/>
                </a:lnTo>
                <a:lnTo>
                  <a:pt x="2361" y="862"/>
                </a:lnTo>
                <a:lnTo>
                  <a:pt x="2356" y="869"/>
                </a:lnTo>
                <a:lnTo>
                  <a:pt x="2348" y="875"/>
                </a:lnTo>
                <a:lnTo>
                  <a:pt x="2352" y="882"/>
                </a:lnTo>
                <a:lnTo>
                  <a:pt x="2354" y="889"/>
                </a:lnTo>
                <a:lnTo>
                  <a:pt x="2356" y="896"/>
                </a:lnTo>
                <a:lnTo>
                  <a:pt x="2357" y="901"/>
                </a:lnTo>
                <a:lnTo>
                  <a:pt x="2357" y="908"/>
                </a:lnTo>
                <a:lnTo>
                  <a:pt x="2357" y="913"/>
                </a:lnTo>
                <a:lnTo>
                  <a:pt x="2357" y="917"/>
                </a:lnTo>
                <a:lnTo>
                  <a:pt x="2357" y="922"/>
                </a:lnTo>
                <a:lnTo>
                  <a:pt x="2333" y="951"/>
                </a:lnTo>
                <a:lnTo>
                  <a:pt x="2315" y="951"/>
                </a:lnTo>
                <a:lnTo>
                  <a:pt x="2311" y="949"/>
                </a:lnTo>
                <a:lnTo>
                  <a:pt x="2306" y="944"/>
                </a:lnTo>
                <a:lnTo>
                  <a:pt x="2303" y="938"/>
                </a:lnTo>
                <a:lnTo>
                  <a:pt x="2297" y="929"/>
                </a:lnTo>
                <a:lnTo>
                  <a:pt x="2294" y="922"/>
                </a:lnTo>
                <a:lnTo>
                  <a:pt x="2292" y="913"/>
                </a:lnTo>
                <a:lnTo>
                  <a:pt x="2288" y="908"/>
                </a:lnTo>
                <a:lnTo>
                  <a:pt x="2288" y="903"/>
                </a:lnTo>
                <a:lnTo>
                  <a:pt x="2285" y="903"/>
                </a:lnTo>
                <a:lnTo>
                  <a:pt x="2281" y="901"/>
                </a:lnTo>
                <a:lnTo>
                  <a:pt x="2278" y="899"/>
                </a:lnTo>
                <a:lnTo>
                  <a:pt x="2276" y="898"/>
                </a:lnTo>
                <a:lnTo>
                  <a:pt x="2273" y="896"/>
                </a:lnTo>
                <a:lnTo>
                  <a:pt x="2269" y="894"/>
                </a:lnTo>
                <a:lnTo>
                  <a:pt x="2265" y="894"/>
                </a:lnTo>
                <a:lnTo>
                  <a:pt x="2262" y="894"/>
                </a:lnTo>
                <a:lnTo>
                  <a:pt x="2262" y="887"/>
                </a:lnTo>
                <a:lnTo>
                  <a:pt x="2260" y="882"/>
                </a:lnTo>
                <a:lnTo>
                  <a:pt x="2260" y="876"/>
                </a:lnTo>
                <a:lnTo>
                  <a:pt x="2258" y="871"/>
                </a:lnTo>
                <a:lnTo>
                  <a:pt x="2258" y="866"/>
                </a:lnTo>
                <a:lnTo>
                  <a:pt x="2258" y="859"/>
                </a:lnTo>
                <a:lnTo>
                  <a:pt x="2260" y="853"/>
                </a:lnTo>
                <a:lnTo>
                  <a:pt x="2262" y="846"/>
                </a:lnTo>
                <a:lnTo>
                  <a:pt x="2257" y="839"/>
                </a:lnTo>
                <a:lnTo>
                  <a:pt x="2250" y="829"/>
                </a:lnTo>
                <a:lnTo>
                  <a:pt x="2246" y="816"/>
                </a:lnTo>
                <a:lnTo>
                  <a:pt x="2243" y="804"/>
                </a:lnTo>
                <a:lnTo>
                  <a:pt x="2239" y="792"/>
                </a:lnTo>
                <a:lnTo>
                  <a:pt x="2237" y="777"/>
                </a:lnTo>
                <a:lnTo>
                  <a:pt x="2235" y="765"/>
                </a:lnTo>
                <a:lnTo>
                  <a:pt x="2235" y="754"/>
                </a:lnTo>
                <a:lnTo>
                  <a:pt x="2235" y="758"/>
                </a:lnTo>
                <a:lnTo>
                  <a:pt x="2234" y="761"/>
                </a:lnTo>
                <a:lnTo>
                  <a:pt x="2234" y="765"/>
                </a:lnTo>
                <a:lnTo>
                  <a:pt x="2232" y="769"/>
                </a:lnTo>
                <a:lnTo>
                  <a:pt x="2230" y="772"/>
                </a:lnTo>
                <a:lnTo>
                  <a:pt x="2228" y="776"/>
                </a:lnTo>
                <a:lnTo>
                  <a:pt x="2228" y="779"/>
                </a:lnTo>
                <a:lnTo>
                  <a:pt x="2228" y="781"/>
                </a:lnTo>
                <a:lnTo>
                  <a:pt x="2221" y="781"/>
                </a:lnTo>
                <a:lnTo>
                  <a:pt x="2216" y="781"/>
                </a:lnTo>
                <a:lnTo>
                  <a:pt x="2211" y="779"/>
                </a:lnTo>
                <a:lnTo>
                  <a:pt x="2207" y="776"/>
                </a:lnTo>
                <a:lnTo>
                  <a:pt x="2202" y="774"/>
                </a:lnTo>
                <a:lnTo>
                  <a:pt x="2198" y="770"/>
                </a:lnTo>
                <a:lnTo>
                  <a:pt x="2195" y="767"/>
                </a:lnTo>
                <a:lnTo>
                  <a:pt x="2193" y="763"/>
                </a:lnTo>
                <a:lnTo>
                  <a:pt x="2158" y="763"/>
                </a:lnTo>
                <a:lnTo>
                  <a:pt x="2158" y="760"/>
                </a:lnTo>
                <a:lnTo>
                  <a:pt x="2160" y="756"/>
                </a:lnTo>
                <a:lnTo>
                  <a:pt x="2161" y="753"/>
                </a:lnTo>
                <a:lnTo>
                  <a:pt x="2161" y="749"/>
                </a:lnTo>
                <a:lnTo>
                  <a:pt x="2163" y="746"/>
                </a:lnTo>
                <a:lnTo>
                  <a:pt x="2165" y="742"/>
                </a:lnTo>
                <a:lnTo>
                  <a:pt x="2167" y="739"/>
                </a:lnTo>
                <a:lnTo>
                  <a:pt x="2167" y="735"/>
                </a:lnTo>
                <a:lnTo>
                  <a:pt x="2161" y="737"/>
                </a:lnTo>
                <a:lnTo>
                  <a:pt x="2156" y="737"/>
                </a:lnTo>
                <a:lnTo>
                  <a:pt x="2152" y="737"/>
                </a:lnTo>
                <a:lnTo>
                  <a:pt x="2151" y="733"/>
                </a:lnTo>
                <a:lnTo>
                  <a:pt x="2149" y="730"/>
                </a:lnTo>
                <a:lnTo>
                  <a:pt x="2149" y="724"/>
                </a:lnTo>
                <a:lnTo>
                  <a:pt x="2149" y="721"/>
                </a:lnTo>
                <a:lnTo>
                  <a:pt x="2149" y="717"/>
                </a:lnTo>
                <a:lnTo>
                  <a:pt x="2114" y="754"/>
                </a:lnTo>
                <a:lnTo>
                  <a:pt x="2110" y="753"/>
                </a:lnTo>
                <a:lnTo>
                  <a:pt x="2105" y="751"/>
                </a:lnTo>
                <a:lnTo>
                  <a:pt x="2099" y="747"/>
                </a:lnTo>
                <a:lnTo>
                  <a:pt x="2092" y="744"/>
                </a:lnTo>
                <a:lnTo>
                  <a:pt x="2085" y="739"/>
                </a:lnTo>
                <a:lnTo>
                  <a:pt x="2080" y="735"/>
                </a:lnTo>
                <a:lnTo>
                  <a:pt x="2075" y="730"/>
                </a:lnTo>
                <a:lnTo>
                  <a:pt x="2071" y="726"/>
                </a:lnTo>
                <a:lnTo>
                  <a:pt x="2064" y="728"/>
                </a:lnTo>
                <a:lnTo>
                  <a:pt x="2057" y="728"/>
                </a:lnTo>
                <a:lnTo>
                  <a:pt x="2048" y="726"/>
                </a:lnTo>
                <a:lnTo>
                  <a:pt x="2041" y="724"/>
                </a:lnTo>
                <a:lnTo>
                  <a:pt x="2034" y="719"/>
                </a:lnTo>
                <a:lnTo>
                  <a:pt x="2027" y="716"/>
                </a:lnTo>
                <a:lnTo>
                  <a:pt x="2022" y="710"/>
                </a:lnTo>
                <a:lnTo>
                  <a:pt x="2018" y="707"/>
                </a:lnTo>
                <a:lnTo>
                  <a:pt x="2011" y="714"/>
                </a:lnTo>
                <a:lnTo>
                  <a:pt x="2002" y="717"/>
                </a:lnTo>
                <a:lnTo>
                  <a:pt x="1994" y="721"/>
                </a:lnTo>
                <a:lnTo>
                  <a:pt x="1983" y="723"/>
                </a:lnTo>
                <a:lnTo>
                  <a:pt x="1974" y="723"/>
                </a:lnTo>
                <a:lnTo>
                  <a:pt x="1963" y="723"/>
                </a:lnTo>
                <a:lnTo>
                  <a:pt x="1955" y="721"/>
                </a:lnTo>
                <a:lnTo>
                  <a:pt x="1948" y="717"/>
                </a:lnTo>
                <a:lnTo>
                  <a:pt x="1941" y="707"/>
                </a:lnTo>
                <a:lnTo>
                  <a:pt x="1937" y="700"/>
                </a:lnTo>
                <a:lnTo>
                  <a:pt x="1933" y="691"/>
                </a:lnTo>
                <a:lnTo>
                  <a:pt x="1928" y="682"/>
                </a:lnTo>
                <a:lnTo>
                  <a:pt x="1923" y="675"/>
                </a:lnTo>
                <a:lnTo>
                  <a:pt x="1918" y="670"/>
                </a:lnTo>
                <a:lnTo>
                  <a:pt x="1909" y="666"/>
                </a:lnTo>
                <a:lnTo>
                  <a:pt x="1905" y="666"/>
                </a:lnTo>
                <a:lnTo>
                  <a:pt x="1900" y="666"/>
                </a:lnTo>
                <a:lnTo>
                  <a:pt x="1895" y="668"/>
                </a:lnTo>
                <a:lnTo>
                  <a:pt x="1888" y="671"/>
                </a:lnTo>
                <a:lnTo>
                  <a:pt x="1898" y="680"/>
                </a:lnTo>
                <a:lnTo>
                  <a:pt x="1907" y="691"/>
                </a:lnTo>
                <a:lnTo>
                  <a:pt x="1916" y="700"/>
                </a:lnTo>
                <a:lnTo>
                  <a:pt x="1926" y="708"/>
                </a:lnTo>
                <a:lnTo>
                  <a:pt x="1935" y="719"/>
                </a:lnTo>
                <a:lnTo>
                  <a:pt x="1942" y="730"/>
                </a:lnTo>
                <a:lnTo>
                  <a:pt x="1951" y="740"/>
                </a:lnTo>
                <a:lnTo>
                  <a:pt x="1958" y="754"/>
                </a:lnTo>
                <a:lnTo>
                  <a:pt x="1963" y="753"/>
                </a:lnTo>
                <a:lnTo>
                  <a:pt x="1969" y="751"/>
                </a:lnTo>
                <a:lnTo>
                  <a:pt x="1974" y="749"/>
                </a:lnTo>
                <a:lnTo>
                  <a:pt x="1978" y="746"/>
                </a:lnTo>
                <a:lnTo>
                  <a:pt x="1983" y="744"/>
                </a:lnTo>
                <a:lnTo>
                  <a:pt x="1986" y="740"/>
                </a:lnTo>
                <a:lnTo>
                  <a:pt x="1990" y="739"/>
                </a:lnTo>
                <a:lnTo>
                  <a:pt x="1994" y="739"/>
                </a:lnTo>
                <a:lnTo>
                  <a:pt x="1997" y="723"/>
                </a:lnTo>
                <a:close/>
              </a:path>
            </a:pathLst>
          </a:custGeom>
          <a:solidFill>
            <a:srgbClr val="DACFC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8" name="Freeform 6"/>
          <p:cNvSpPr>
            <a:spLocks noEditPoints="1"/>
          </p:cNvSpPr>
          <p:nvPr/>
        </p:nvSpPr>
        <p:spPr bwMode="auto">
          <a:xfrm>
            <a:off x="1734257" y="1871664"/>
            <a:ext cx="2012244" cy="2763837"/>
          </a:xfrm>
          <a:custGeom>
            <a:avLst/>
            <a:gdLst>
              <a:gd name="T0" fmla="*/ 2147483647 w 1426"/>
              <a:gd name="T1" fmla="*/ 2147483647 h 1741"/>
              <a:gd name="T2" fmla="*/ 2147483647 w 1426"/>
              <a:gd name="T3" fmla="*/ 2147483647 h 1741"/>
              <a:gd name="T4" fmla="*/ 2147483647 w 1426"/>
              <a:gd name="T5" fmla="*/ 2147483647 h 1741"/>
              <a:gd name="T6" fmla="*/ 2147483647 w 1426"/>
              <a:gd name="T7" fmla="*/ 2147483647 h 1741"/>
              <a:gd name="T8" fmla="*/ 2147483647 w 1426"/>
              <a:gd name="T9" fmla="*/ 2147483647 h 1741"/>
              <a:gd name="T10" fmla="*/ 2147483647 w 1426"/>
              <a:gd name="T11" fmla="*/ 2147483647 h 1741"/>
              <a:gd name="T12" fmla="*/ 2147483647 w 1426"/>
              <a:gd name="T13" fmla="*/ 2147483647 h 1741"/>
              <a:gd name="T14" fmla="*/ 2147483647 w 1426"/>
              <a:gd name="T15" fmla="*/ 2147483647 h 1741"/>
              <a:gd name="T16" fmla="*/ 2147483647 w 1426"/>
              <a:gd name="T17" fmla="*/ 2147483647 h 1741"/>
              <a:gd name="T18" fmla="*/ 2147483647 w 1426"/>
              <a:gd name="T19" fmla="*/ 2147483647 h 1741"/>
              <a:gd name="T20" fmla="*/ 2147483647 w 1426"/>
              <a:gd name="T21" fmla="*/ 2147483647 h 1741"/>
              <a:gd name="T22" fmla="*/ 2147483647 w 1426"/>
              <a:gd name="T23" fmla="*/ 2147483647 h 1741"/>
              <a:gd name="T24" fmla="*/ 2147483647 w 1426"/>
              <a:gd name="T25" fmla="*/ 2147483647 h 1741"/>
              <a:gd name="T26" fmla="*/ 2147483647 w 1426"/>
              <a:gd name="T27" fmla="*/ 2147483647 h 1741"/>
              <a:gd name="T28" fmla="*/ 2147483647 w 1426"/>
              <a:gd name="T29" fmla="*/ 2147483647 h 1741"/>
              <a:gd name="T30" fmla="*/ 2147483647 w 1426"/>
              <a:gd name="T31" fmla="*/ 2147483647 h 1741"/>
              <a:gd name="T32" fmla="*/ 2147483647 w 1426"/>
              <a:gd name="T33" fmla="*/ 2147483647 h 1741"/>
              <a:gd name="T34" fmla="*/ 2147483647 w 1426"/>
              <a:gd name="T35" fmla="*/ 2147483647 h 1741"/>
              <a:gd name="T36" fmla="*/ 2147483647 w 1426"/>
              <a:gd name="T37" fmla="*/ 2147483647 h 1741"/>
              <a:gd name="T38" fmla="*/ 2147483647 w 1426"/>
              <a:gd name="T39" fmla="*/ 2147483647 h 1741"/>
              <a:gd name="T40" fmla="*/ 2147483647 w 1426"/>
              <a:gd name="T41" fmla="*/ 2147483647 h 1741"/>
              <a:gd name="T42" fmla="*/ 2147483647 w 1426"/>
              <a:gd name="T43" fmla="*/ 2147483647 h 1741"/>
              <a:gd name="T44" fmla="*/ 2147483647 w 1426"/>
              <a:gd name="T45" fmla="*/ 2147483647 h 1741"/>
              <a:gd name="T46" fmla="*/ 2147483647 w 1426"/>
              <a:gd name="T47" fmla="*/ 2147483647 h 1741"/>
              <a:gd name="T48" fmla="*/ 2147483647 w 1426"/>
              <a:gd name="T49" fmla="*/ 2147483647 h 1741"/>
              <a:gd name="T50" fmla="*/ 2147483647 w 1426"/>
              <a:gd name="T51" fmla="*/ 2147483647 h 1741"/>
              <a:gd name="T52" fmla="*/ 2147483647 w 1426"/>
              <a:gd name="T53" fmla="*/ 2147483647 h 1741"/>
              <a:gd name="T54" fmla="*/ 2147483647 w 1426"/>
              <a:gd name="T55" fmla="*/ 2147483647 h 1741"/>
              <a:gd name="T56" fmla="*/ 2147483647 w 1426"/>
              <a:gd name="T57" fmla="*/ 2147483647 h 1741"/>
              <a:gd name="T58" fmla="*/ 2147483647 w 1426"/>
              <a:gd name="T59" fmla="*/ 2147483647 h 1741"/>
              <a:gd name="T60" fmla="*/ 2147483647 w 1426"/>
              <a:gd name="T61" fmla="*/ 2147483647 h 1741"/>
              <a:gd name="T62" fmla="*/ 2147483647 w 1426"/>
              <a:gd name="T63" fmla="*/ 2147483647 h 1741"/>
              <a:gd name="T64" fmla="*/ 2147483647 w 1426"/>
              <a:gd name="T65" fmla="*/ 2147483647 h 1741"/>
              <a:gd name="T66" fmla="*/ 2147483647 w 1426"/>
              <a:gd name="T67" fmla="*/ 2147483647 h 1741"/>
              <a:gd name="T68" fmla="*/ 2147483647 w 1426"/>
              <a:gd name="T69" fmla="*/ 2147483647 h 1741"/>
              <a:gd name="T70" fmla="*/ 2147483647 w 1426"/>
              <a:gd name="T71" fmla="*/ 2147483647 h 1741"/>
              <a:gd name="T72" fmla="*/ 2147483647 w 1426"/>
              <a:gd name="T73" fmla="*/ 2147483647 h 1741"/>
              <a:gd name="T74" fmla="*/ 2147483647 w 1426"/>
              <a:gd name="T75" fmla="*/ 2147483647 h 1741"/>
              <a:gd name="T76" fmla="*/ 2147483647 w 1426"/>
              <a:gd name="T77" fmla="*/ 2147483647 h 1741"/>
              <a:gd name="T78" fmla="*/ 2147483647 w 1426"/>
              <a:gd name="T79" fmla="*/ 2147483647 h 1741"/>
              <a:gd name="T80" fmla="*/ 2147483647 w 1426"/>
              <a:gd name="T81" fmla="*/ 2147483647 h 1741"/>
              <a:gd name="T82" fmla="*/ 2147483647 w 1426"/>
              <a:gd name="T83" fmla="*/ 2147483647 h 1741"/>
              <a:gd name="T84" fmla="*/ 2147483647 w 1426"/>
              <a:gd name="T85" fmla="*/ 2147483647 h 1741"/>
              <a:gd name="T86" fmla="*/ 2147483647 w 1426"/>
              <a:gd name="T87" fmla="*/ 2147483647 h 1741"/>
              <a:gd name="T88" fmla="*/ 2147483647 w 1426"/>
              <a:gd name="T89" fmla="*/ 2147483647 h 1741"/>
              <a:gd name="T90" fmla="*/ 2147483647 w 1426"/>
              <a:gd name="T91" fmla="*/ 2147483647 h 1741"/>
              <a:gd name="T92" fmla="*/ 2147483647 w 1426"/>
              <a:gd name="T93" fmla="*/ 2147483647 h 1741"/>
              <a:gd name="T94" fmla="*/ 2147483647 w 1426"/>
              <a:gd name="T95" fmla="*/ 2147483647 h 1741"/>
              <a:gd name="T96" fmla="*/ 2147483647 w 1426"/>
              <a:gd name="T97" fmla="*/ 2147483647 h 1741"/>
              <a:gd name="T98" fmla="*/ 2147483647 w 1426"/>
              <a:gd name="T99" fmla="*/ 2147483647 h 1741"/>
              <a:gd name="T100" fmla="*/ 2147483647 w 1426"/>
              <a:gd name="T101" fmla="*/ 2147483647 h 1741"/>
              <a:gd name="T102" fmla="*/ 2147483647 w 1426"/>
              <a:gd name="T103" fmla="*/ 2147483647 h 1741"/>
              <a:gd name="T104" fmla="*/ 2147483647 w 1426"/>
              <a:gd name="T105" fmla="*/ 2147483647 h 1741"/>
              <a:gd name="T106" fmla="*/ 2147483647 w 1426"/>
              <a:gd name="T107" fmla="*/ 2147483647 h 1741"/>
              <a:gd name="T108" fmla="*/ 2147483647 w 1426"/>
              <a:gd name="T109" fmla="*/ 2147483647 h 1741"/>
              <a:gd name="T110" fmla="*/ 2147483647 w 1426"/>
              <a:gd name="T111" fmla="*/ 2147483647 h 1741"/>
              <a:gd name="T112" fmla="*/ 2147483647 w 1426"/>
              <a:gd name="T113" fmla="*/ 2147483647 h 1741"/>
              <a:gd name="T114" fmla="*/ 2147483647 w 1426"/>
              <a:gd name="T115" fmla="*/ 2147483647 h 1741"/>
              <a:gd name="T116" fmla="*/ 2147483647 w 1426"/>
              <a:gd name="T117" fmla="*/ 2147483647 h 1741"/>
              <a:gd name="T118" fmla="*/ 2147483647 w 1426"/>
              <a:gd name="T119" fmla="*/ 2147483647 h 1741"/>
              <a:gd name="T120" fmla="*/ 2147483647 w 1426"/>
              <a:gd name="T121" fmla="*/ 2147483647 h 1741"/>
              <a:gd name="T122" fmla="*/ 2147483647 w 1426"/>
              <a:gd name="T123" fmla="*/ 2147483647 h 1741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426"/>
              <a:gd name="T187" fmla="*/ 0 h 1741"/>
              <a:gd name="T188" fmla="*/ 1426 w 1426"/>
              <a:gd name="T189" fmla="*/ 1741 h 1741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426" h="1741">
                <a:moveTo>
                  <a:pt x="1078" y="1741"/>
                </a:moveTo>
                <a:lnTo>
                  <a:pt x="1069" y="1735"/>
                </a:lnTo>
                <a:lnTo>
                  <a:pt x="1058" y="1730"/>
                </a:lnTo>
                <a:lnTo>
                  <a:pt x="1046" y="1723"/>
                </a:lnTo>
                <a:lnTo>
                  <a:pt x="1034" y="1714"/>
                </a:lnTo>
                <a:lnTo>
                  <a:pt x="1021" y="1705"/>
                </a:lnTo>
                <a:lnTo>
                  <a:pt x="1012" y="1696"/>
                </a:lnTo>
                <a:lnTo>
                  <a:pt x="1011" y="1691"/>
                </a:lnTo>
                <a:lnTo>
                  <a:pt x="1009" y="1686"/>
                </a:lnTo>
                <a:lnTo>
                  <a:pt x="1007" y="1680"/>
                </a:lnTo>
                <a:lnTo>
                  <a:pt x="1009" y="1675"/>
                </a:lnTo>
                <a:lnTo>
                  <a:pt x="1005" y="1675"/>
                </a:lnTo>
                <a:lnTo>
                  <a:pt x="1000" y="1672"/>
                </a:lnTo>
                <a:lnTo>
                  <a:pt x="997" y="1670"/>
                </a:lnTo>
                <a:lnTo>
                  <a:pt x="991" y="1666"/>
                </a:lnTo>
                <a:lnTo>
                  <a:pt x="986" y="1663"/>
                </a:lnTo>
                <a:lnTo>
                  <a:pt x="981" y="1659"/>
                </a:lnTo>
                <a:lnTo>
                  <a:pt x="977" y="1657"/>
                </a:lnTo>
                <a:lnTo>
                  <a:pt x="974" y="1656"/>
                </a:lnTo>
                <a:lnTo>
                  <a:pt x="974" y="1620"/>
                </a:lnTo>
                <a:lnTo>
                  <a:pt x="963" y="1606"/>
                </a:lnTo>
                <a:lnTo>
                  <a:pt x="956" y="1594"/>
                </a:lnTo>
                <a:lnTo>
                  <a:pt x="949" y="1578"/>
                </a:lnTo>
                <a:lnTo>
                  <a:pt x="944" y="1564"/>
                </a:lnTo>
                <a:lnTo>
                  <a:pt x="938" y="1532"/>
                </a:lnTo>
                <a:lnTo>
                  <a:pt x="935" y="1498"/>
                </a:lnTo>
                <a:lnTo>
                  <a:pt x="931" y="1465"/>
                </a:lnTo>
                <a:lnTo>
                  <a:pt x="924" y="1433"/>
                </a:lnTo>
                <a:lnTo>
                  <a:pt x="921" y="1419"/>
                </a:lnTo>
                <a:lnTo>
                  <a:pt x="914" y="1403"/>
                </a:lnTo>
                <a:lnTo>
                  <a:pt x="906" y="1391"/>
                </a:lnTo>
                <a:lnTo>
                  <a:pt x="896" y="1378"/>
                </a:lnTo>
                <a:lnTo>
                  <a:pt x="896" y="1368"/>
                </a:lnTo>
                <a:lnTo>
                  <a:pt x="898" y="1357"/>
                </a:lnTo>
                <a:lnTo>
                  <a:pt x="901" y="1346"/>
                </a:lnTo>
                <a:lnTo>
                  <a:pt x="905" y="1336"/>
                </a:lnTo>
                <a:lnTo>
                  <a:pt x="906" y="1325"/>
                </a:lnTo>
                <a:lnTo>
                  <a:pt x="910" y="1315"/>
                </a:lnTo>
                <a:lnTo>
                  <a:pt x="912" y="1304"/>
                </a:lnTo>
                <a:lnTo>
                  <a:pt x="912" y="1293"/>
                </a:lnTo>
                <a:lnTo>
                  <a:pt x="898" y="1292"/>
                </a:lnTo>
                <a:lnTo>
                  <a:pt x="882" y="1286"/>
                </a:lnTo>
                <a:lnTo>
                  <a:pt x="862" y="1278"/>
                </a:lnTo>
                <a:lnTo>
                  <a:pt x="845" y="1267"/>
                </a:lnTo>
                <a:lnTo>
                  <a:pt x="825" y="1255"/>
                </a:lnTo>
                <a:lnTo>
                  <a:pt x="809" y="1242"/>
                </a:lnTo>
                <a:lnTo>
                  <a:pt x="793" y="1230"/>
                </a:lnTo>
                <a:lnTo>
                  <a:pt x="783" y="1219"/>
                </a:lnTo>
                <a:lnTo>
                  <a:pt x="783" y="1182"/>
                </a:lnTo>
                <a:lnTo>
                  <a:pt x="776" y="1182"/>
                </a:lnTo>
                <a:lnTo>
                  <a:pt x="770" y="1180"/>
                </a:lnTo>
                <a:lnTo>
                  <a:pt x="765" y="1179"/>
                </a:lnTo>
                <a:lnTo>
                  <a:pt x="760" y="1177"/>
                </a:lnTo>
                <a:lnTo>
                  <a:pt x="755" y="1175"/>
                </a:lnTo>
                <a:lnTo>
                  <a:pt x="749" y="1175"/>
                </a:lnTo>
                <a:lnTo>
                  <a:pt x="744" y="1173"/>
                </a:lnTo>
                <a:lnTo>
                  <a:pt x="739" y="1173"/>
                </a:lnTo>
                <a:lnTo>
                  <a:pt x="735" y="1170"/>
                </a:lnTo>
                <a:lnTo>
                  <a:pt x="732" y="1164"/>
                </a:lnTo>
                <a:lnTo>
                  <a:pt x="728" y="1159"/>
                </a:lnTo>
                <a:lnTo>
                  <a:pt x="725" y="1154"/>
                </a:lnTo>
                <a:lnTo>
                  <a:pt x="719" y="1148"/>
                </a:lnTo>
                <a:lnTo>
                  <a:pt x="716" y="1143"/>
                </a:lnTo>
                <a:lnTo>
                  <a:pt x="710" y="1140"/>
                </a:lnTo>
                <a:lnTo>
                  <a:pt x="703" y="1136"/>
                </a:lnTo>
                <a:lnTo>
                  <a:pt x="705" y="1131"/>
                </a:lnTo>
                <a:lnTo>
                  <a:pt x="707" y="1126"/>
                </a:lnTo>
                <a:lnTo>
                  <a:pt x="710" y="1120"/>
                </a:lnTo>
                <a:lnTo>
                  <a:pt x="714" y="1113"/>
                </a:lnTo>
                <a:lnTo>
                  <a:pt x="717" y="1106"/>
                </a:lnTo>
                <a:lnTo>
                  <a:pt x="723" y="1099"/>
                </a:lnTo>
                <a:lnTo>
                  <a:pt x="726" y="1094"/>
                </a:lnTo>
                <a:lnTo>
                  <a:pt x="730" y="1088"/>
                </a:lnTo>
                <a:lnTo>
                  <a:pt x="730" y="1085"/>
                </a:lnTo>
                <a:lnTo>
                  <a:pt x="728" y="1083"/>
                </a:lnTo>
                <a:lnTo>
                  <a:pt x="726" y="1080"/>
                </a:lnTo>
                <a:lnTo>
                  <a:pt x="725" y="1076"/>
                </a:lnTo>
                <a:lnTo>
                  <a:pt x="725" y="1073"/>
                </a:lnTo>
                <a:lnTo>
                  <a:pt x="723" y="1069"/>
                </a:lnTo>
                <a:lnTo>
                  <a:pt x="721" y="1065"/>
                </a:lnTo>
                <a:lnTo>
                  <a:pt x="721" y="1062"/>
                </a:lnTo>
                <a:lnTo>
                  <a:pt x="728" y="1053"/>
                </a:lnTo>
                <a:lnTo>
                  <a:pt x="733" y="1044"/>
                </a:lnTo>
                <a:lnTo>
                  <a:pt x="740" y="1034"/>
                </a:lnTo>
                <a:lnTo>
                  <a:pt x="748" y="1025"/>
                </a:lnTo>
                <a:lnTo>
                  <a:pt x="753" y="1014"/>
                </a:lnTo>
                <a:lnTo>
                  <a:pt x="760" y="1004"/>
                </a:lnTo>
                <a:lnTo>
                  <a:pt x="767" y="995"/>
                </a:lnTo>
                <a:lnTo>
                  <a:pt x="772" y="986"/>
                </a:lnTo>
                <a:lnTo>
                  <a:pt x="756" y="968"/>
                </a:lnTo>
                <a:lnTo>
                  <a:pt x="756" y="951"/>
                </a:lnTo>
                <a:lnTo>
                  <a:pt x="783" y="922"/>
                </a:lnTo>
                <a:lnTo>
                  <a:pt x="790" y="924"/>
                </a:lnTo>
                <a:lnTo>
                  <a:pt x="799" y="926"/>
                </a:lnTo>
                <a:lnTo>
                  <a:pt x="808" y="924"/>
                </a:lnTo>
                <a:lnTo>
                  <a:pt x="816" y="922"/>
                </a:lnTo>
                <a:lnTo>
                  <a:pt x="827" y="919"/>
                </a:lnTo>
                <a:lnTo>
                  <a:pt x="836" y="915"/>
                </a:lnTo>
                <a:lnTo>
                  <a:pt x="845" y="910"/>
                </a:lnTo>
                <a:lnTo>
                  <a:pt x="852" y="903"/>
                </a:lnTo>
                <a:lnTo>
                  <a:pt x="859" y="906"/>
                </a:lnTo>
                <a:lnTo>
                  <a:pt x="864" y="910"/>
                </a:lnTo>
                <a:lnTo>
                  <a:pt x="871" y="912"/>
                </a:lnTo>
                <a:lnTo>
                  <a:pt x="878" y="913"/>
                </a:lnTo>
                <a:lnTo>
                  <a:pt x="883" y="915"/>
                </a:lnTo>
                <a:lnTo>
                  <a:pt x="891" y="917"/>
                </a:lnTo>
                <a:lnTo>
                  <a:pt x="898" y="919"/>
                </a:lnTo>
                <a:lnTo>
                  <a:pt x="903" y="922"/>
                </a:lnTo>
                <a:lnTo>
                  <a:pt x="906" y="921"/>
                </a:lnTo>
                <a:lnTo>
                  <a:pt x="910" y="921"/>
                </a:lnTo>
                <a:lnTo>
                  <a:pt x="914" y="919"/>
                </a:lnTo>
                <a:lnTo>
                  <a:pt x="917" y="917"/>
                </a:lnTo>
                <a:lnTo>
                  <a:pt x="921" y="915"/>
                </a:lnTo>
                <a:lnTo>
                  <a:pt x="924" y="913"/>
                </a:lnTo>
                <a:lnTo>
                  <a:pt x="928" y="913"/>
                </a:lnTo>
                <a:lnTo>
                  <a:pt x="929" y="913"/>
                </a:lnTo>
                <a:lnTo>
                  <a:pt x="938" y="931"/>
                </a:lnTo>
                <a:lnTo>
                  <a:pt x="942" y="931"/>
                </a:lnTo>
                <a:lnTo>
                  <a:pt x="945" y="929"/>
                </a:lnTo>
                <a:lnTo>
                  <a:pt x="949" y="928"/>
                </a:lnTo>
                <a:lnTo>
                  <a:pt x="952" y="926"/>
                </a:lnTo>
                <a:lnTo>
                  <a:pt x="954" y="924"/>
                </a:lnTo>
                <a:lnTo>
                  <a:pt x="958" y="922"/>
                </a:lnTo>
                <a:lnTo>
                  <a:pt x="961" y="922"/>
                </a:lnTo>
                <a:lnTo>
                  <a:pt x="965" y="922"/>
                </a:lnTo>
                <a:lnTo>
                  <a:pt x="972" y="926"/>
                </a:lnTo>
                <a:lnTo>
                  <a:pt x="981" y="929"/>
                </a:lnTo>
                <a:lnTo>
                  <a:pt x="989" y="933"/>
                </a:lnTo>
                <a:lnTo>
                  <a:pt x="998" y="936"/>
                </a:lnTo>
                <a:lnTo>
                  <a:pt x="1007" y="940"/>
                </a:lnTo>
                <a:lnTo>
                  <a:pt x="1014" y="944"/>
                </a:lnTo>
                <a:lnTo>
                  <a:pt x="1021" y="947"/>
                </a:lnTo>
                <a:lnTo>
                  <a:pt x="1025" y="951"/>
                </a:lnTo>
                <a:lnTo>
                  <a:pt x="1034" y="959"/>
                </a:lnTo>
                <a:lnTo>
                  <a:pt x="1034" y="977"/>
                </a:lnTo>
                <a:lnTo>
                  <a:pt x="1042" y="986"/>
                </a:lnTo>
                <a:lnTo>
                  <a:pt x="1048" y="989"/>
                </a:lnTo>
                <a:lnTo>
                  <a:pt x="1055" y="993"/>
                </a:lnTo>
                <a:lnTo>
                  <a:pt x="1062" y="995"/>
                </a:lnTo>
                <a:lnTo>
                  <a:pt x="1071" y="995"/>
                </a:lnTo>
                <a:lnTo>
                  <a:pt x="1080" y="997"/>
                </a:lnTo>
                <a:lnTo>
                  <a:pt x="1088" y="997"/>
                </a:lnTo>
                <a:lnTo>
                  <a:pt x="1095" y="997"/>
                </a:lnTo>
                <a:lnTo>
                  <a:pt x="1104" y="997"/>
                </a:lnTo>
                <a:lnTo>
                  <a:pt x="1110" y="1004"/>
                </a:lnTo>
                <a:lnTo>
                  <a:pt x="1115" y="1011"/>
                </a:lnTo>
                <a:lnTo>
                  <a:pt x="1120" y="1018"/>
                </a:lnTo>
                <a:lnTo>
                  <a:pt x="1124" y="1025"/>
                </a:lnTo>
                <a:lnTo>
                  <a:pt x="1127" y="1032"/>
                </a:lnTo>
                <a:lnTo>
                  <a:pt x="1131" y="1039"/>
                </a:lnTo>
                <a:lnTo>
                  <a:pt x="1134" y="1046"/>
                </a:lnTo>
                <a:lnTo>
                  <a:pt x="1138" y="1051"/>
                </a:lnTo>
                <a:lnTo>
                  <a:pt x="1122" y="1071"/>
                </a:lnTo>
                <a:lnTo>
                  <a:pt x="1138" y="1088"/>
                </a:lnTo>
                <a:lnTo>
                  <a:pt x="1141" y="1085"/>
                </a:lnTo>
                <a:lnTo>
                  <a:pt x="1148" y="1081"/>
                </a:lnTo>
                <a:lnTo>
                  <a:pt x="1154" y="1076"/>
                </a:lnTo>
                <a:lnTo>
                  <a:pt x="1161" y="1073"/>
                </a:lnTo>
                <a:lnTo>
                  <a:pt x="1168" y="1067"/>
                </a:lnTo>
                <a:lnTo>
                  <a:pt x="1177" y="1064"/>
                </a:lnTo>
                <a:lnTo>
                  <a:pt x="1184" y="1062"/>
                </a:lnTo>
                <a:lnTo>
                  <a:pt x="1191" y="1062"/>
                </a:lnTo>
                <a:lnTo>
                  <a:pt x="1200" y="1071"/>
                </a:lnTo>
                <a:lnTo>
                  <a:pt x="1210" y="1080"/>
                </a:lnTo>
                <a:lnTo>
                  <a:pt x="1221" y="1088"/>
                </a:lnTo>
                <a:lnTo>
                  <a:pt x="1231" y="1095"/>
                </a:lnTo>
                <a:lnTo>
                  <a:pt x="1244" y="1101"/>
                </a:lnTo>
                <a:lnTo>
                  <a:pt x="1256" y="1104"/>
                </a:lnTo>
                <a:lnTo>
                  <a:pt x="1270" y="1106"/>
                </a:lnTo>
                <a:lnTo>
                  <a:pt x="1286" y="1108"/>
                </a:lnTo>
                <a:lnTo>
                  <a:pt x="1293" y="1115"/>
                </a:lnTo>
                <a:lnTo>
                  <a:pt x="1302" y="1120"/>
                </a:lnTo>
                <a:lnTo>
                  <a:pt x="1313" y="1126"/>
                </a:lnTo>
                <a:lnTo>
                  <a:pt x="1321" y="1129"/>
                </a:lnTo>
                <a:lnTo>
                  <a:pt x="1332" y="1131"/>
                </a:lnTo>
                <a:lnTo>
                  <a:pt x="1344" y="1134"/>
                </a:lnTo>
                <a:lnTo>
                  <a:pt x="1355" y="1134"/>
                </a:lnTo>
                <a:lnTo>
                  <a:pt x="1364" y="1136"/>
                </a:lnTo>
                <a:lnTo>
                  <a:pt x="1364" y="1156"/>
                </a:lnTo>
                <a:lnTo>
                  <a:pt x="1364" y="1175"/>
                </a:lnTo>
                <a:lnTo>
                  <a:pt x="1362" y="1191"/>
                </a:lnTo>
                <a:lnTo>
                  <a:pt x="1359" y="1207"/>
                </a:lnTo>
                <a:lnTo>
                  <a:pt x="1352" y="1221"/>
                </a:lnTo>
                <a:lnTo>
                  <a:pt x="1343" y="1233"/>
                </a:lnTo>
                <a:lnTo>
                  <a:pt x="1330" y="1246"/>
                </a:lnTo>
                <a:lnTo>
                  <a:pt x="1313" y="1256"/>
                </a:lnTo>
                <a:lnTo>
                  <a:pt x="1316" y="1267"/>
                </a:lnTo>
                <a:lnTo>
                  <a:pt x="1318" y="1278"/>
                </a:lnTo>
                <a:lnTo>
                  <a:pt x="1320" y="1288"/>
                </a:lnTo>
                <a:lnTo>
                  <a:pt x="1318" y="1299"/>
                </a:lnTo>
                <a:lnTo>
                  <a:pt x="1316" y="1309"/>
                </a:lnTo>
                <a:lnTo>
                  <a:pt x="1313" y="1320"/>
                </a:lnTo>
                <a:lnTo>
                  <a:pt x="1309" y="1329"/>
                </a:lnTo>
                <a:lnTo>
                  <a:pt x="1302" y="1338"/>
                </a:lnTo>
                <a:lnTo>
                  <a:pt x="1297" y="1346"/>
                </a:lnTo>
                <a:lnTo>
                  <a:pt x="1290" y="1353"/>
                </a:lnTo>
                <a:lnTo>
                  <a:pt x="1281" y="1361"/>
                </a:lnTo>
                <a:lnTo>
                  <a:pt x="1272" y="1366"/>
                </a:lnTo>
                <a:lnTo>
                  <a:pt x="1263" y="1371"/>
                </a:lnTo>
                <a:lnTo>
                  <a:pt x="1254" y="1375"/>
                </a:lnTo>
                <a:lnTo>
                  <a:pt x="1244" y="1376"/>
                </a:lnTo>
                <a:lnTo>
                  <a:pt x="1235" y="1378"/>
                </a:lnTo>
                <a:lnTo>
                  <a:pt x="1235" y="1385"/>
                </a:lnTo>
                <a:lnTo>
                  <a:pt x="1235" y="1391"/>
                </a:lnTo>
                <a:lnTo>
                  <a:pt x="1237" y="1398"/>
                </a:lnTo>
                <a:lnTo>
                  <a:pt x="1238" y="1405"/>
                </a:lnTo>
                <a:lnTo>
                  <a:pt x="1240" y="1410"/>
                </a:lnTo>
                <a:lnTo>
                  <a:pt x="1242" y="1415"/>
                </a:lnTo>
                <a:lnTo>
                  <a:pt x="1242" y="1421"/>
                </a:lnTo>
                <a:lnTo>
                  <a:pt x="1242" y="1424"/>
                </a:lnTo>
                <a:lnTo>
                  <a:pt x="1242" y="1428"/>
                </a:lnTo>
                <a:lnTo>
                  <a:pt x="1242" y="1433"/>
                </a:lnTo>
                <a:lnTo>
                  <a:pt x="1240" y="1438"/>
                </a:lnTo>
                <a:lnTo>
                  <a:pt x="1238" y="1444"/>
                </a:lnTo>
                <a:lnTo>
                  <a:pt x="1237" y="1451"/>
                </a:lnTo>
                <a:lnTo>
                  <a:pt x="1235" y="1458"/>
                </a:lnTo>
                <a:lnTo>
                  <a:pt x="1235" y="1463"/>
                </a:lnTo>
                <a:lnTo>
                  <a:pt x="1235" y="1470"/>
                </a:lnTo>
                <a:lnTo>
                  <a:pt x="1217" y="1490"/>
                </a:lnTo>
                <a:lnTo>
                  <a:pt x="1208" y="1479"/>
                </a:lnTo>
                <a:lnTo>
                  <a:pt x="1203" y="1481"/>
                </a:lnTo>
                <a:lnTo>
                  <a:pt x="1200" y="1486"/>
                </a:lnTo>
                <a:lnTo>
                  <a:pt x="1193" y="1491"/>
                </a:lnTo>
                <a:lnTo>
                  <a:pt x="1187" y="1498"/>
                </a:lnTo>
                <a:lnTo>
                  <a:pt x="1182" y="1505"/>
                </a:lnTo>
                <a:lnTo>
                  <a:pt x="1177" y="1511"/>
                </a:lnTo>
                <a:lnTo>
                  <a:pt x="1175" y="1516"/>
                </a:lnTo>
                <a:lnTo>
                  <a:pt x="1173" y="1518"/>
                </a:lnTo>
                <a:lnTo>
                  <a:pt x="1166" y="1518"/>
                </a:lnTo>
                <a:lnTo>
                  <a:pt x="1161" y="1518"/>
                </a:lnTo>
                <a:lnTo>
                  <a:pt x="1154" y="1520"/>
                </a:lnTo>
                <a:lnTo>
                  <a:pt x="1148" y="1521"/>
                </a:lnTo>
                <a:lnTo>
                  <a:pt x="1143" y="1523"/>
                </a:lnTo>
                <a:lnTo>
                  <a:pt x="1138" y="1525"/>
                </a:lnTo>
                <a:lnTo>
                  <a:pt x="1133" y="1525"/>
                </a:lnTo>
                <a:lnTo>
                  <a:pt x="1129" y="1527"/>
                </a:lnTo>
                <a:lnTo>
                  <a:pt x="1129" y="1530"/>
                </a:lnTo>
                <a:lnTo>
                  <a:pt x="1131" y="1534"/>
                </a:lnTo>
                <a:lnTo>
                  <a:pt x="1133" y="1537"/>
                </a:lnTo>
                <a:lnTo>
                  <a:pt x="1134" y="1541"/>
                </a:lnTo>
                <a:lnTo>
                  <a:pt x="1136" y="1544"/>
                </a:lnTo>
                <a:lnTo>
                  <a:pt x="1136" y="1548"/>
                </a:lnTo>
                <a:lnTo>
                  <a:pt x="1138" y="1551"/>
                </a:lnTo>
                <a:lnTo>
                  <a:pt x="1138" y="1555"/>
                </a:lnTo>
                <a:lnTo>
                  <a:pt x="1131" y="1555"/>
                </a:lnTo>
                <a:lnTo>
                  <a:pt x="1124" y="1557"/>
                </a:lnTo>
                <a:lnTo>
                  <a:pt x="1117" y="1558"/>
                </a:lnTo>
                <a:lnTo>
                  <a:pt x="1108" y="1560"/>
                </a:lnTo>
                <a:lnTo>
                  <a:pt x="1099" y="1562"/>
                </a:lnTo>
                <a:lnTo>
                  <a:pt x="1092" y="1566"/>
                </a:lnTo>
                <a:lnTo>
                  <a:pt x="1085" y="1569"/>
                </a:lnTo>
                <a:lnTo>
                  <a:pt x="1078" y="1573"/>
                </a:lnTo>
                <a:lnTo>
                  <a:pt x="1081" y="1573"/>
                </a:lnTo>
                <a:lnTo>
                  <a:pt x="1085" y="1574"/>
                </a:lnTo>
                <a:lnTo>
                  <a:pt x="1087" y="1574"/>
                </a:lnTo>
                <a:lnTo>
                  <a:pt x="1090" y="1576"/>
                </a:lnTo>
                <a:lnTo>
                  <a:pt x="1094" y="1578"/>
                </a:lnTo>
                <a:lnTo>
                  <a:pt x="1097" y="1580"/>
                </a:lnTo>
                <a:lnTo>
                  <a:pt x="1101" y="1581"/>
                </a:lnTo>
                <a:lnTo>
                  <a:pt x="1104" y="1581"/>
                </a:lnTo>
                <a:lnTo>
                  <a:pt x="1087" y="1601"/>
                </a:lnTo>
                <a:lnTo>
                  <a:pt x="1088" y="1608"/>
                </a:lnTo>
                <a:lnTo>
                  <a:pt x="1090" y="1615"/>
                </a:lnTo>
                <a:lnTo>
                  <a:pt x="1090" y="1622"/>
                </a:lnTo>
                <a:lnTo>
                  <a:pt x="1088" y="1629"/>
                </a:lnTo>
                <a:lnTo>
                  <a:pt x="1088" y="1638"/>
                </a:lnTo>
                <a:lnTo>
                  <a:pt x="1087" y="1647"/>
                </a:lnTo>
                <a:lnTo>
                  <a:pt x="1087" y="1656"/>
                </a:lnTo>
                <a:lnTo>
                  <a:pt x="1087" y="1666"/>
                </a:lnTo>
                <a:lnTo>
                  <a:pt x="1104" y="1684"/>
                </a:lnTo>
                <a:lnTo>
                  <a:pt x="1104" y="1703"/>
                </a:lnTo>
                <a:lnTo>
                  <a:pt x="1087" y="1721"/>
                </a:lnTo>
                <a:lnTo>
                  <a:pt x="1087" y="1728"/>
                </a:lnTo>
                <a:lnTo>
                  <a:pt x="1087" y="1732"/>
                </a:lnTo>
                <a:lnTo>
                  <a:pt x="1088" y="1735"/>
                </a:lnTo>
                <a:lnTo>
                  <a:pt x="1088" y="1737"/>
                </a:lnTo>
                <a:lnTo>
                  <a:pt x="1088" y="1739"/>
                </a:lnTo>
                <a:lnTo>
                  <a:pt x="1087" y="1739"/>
                </a:lnTo>
                <a:lnTo>
                  <a:pt x="1083" y="1741"/>
                </a:lnTo>
                <a:lnTo>
                  <a:pt x="1078" y="1741"/>
                </a:lnTo>
                <a:close/>
                <a:moveTo>
                  <a:pt x="783" y="922"/>
                </a:moveTo>
                <a:lnTo>
                  <a:pt x="756" y="951"/>
                </a:lnTo>
                <a:lnTo>
                  <a:pt x="748" y="942"/>
                </a:lnTo>
                <a:lnTo>
                  <a:pt x="737" y="933"/>
                </a:lnTo>
                <a:lnTo>
                  <a:pt x="726" y="926"/>
                </a:lnTo>
                <a:lnTo>
                  <a:pt x="714" y="919"/>
                </a:lnTo>
                <a:lnTo>
                  <a:pt x="687" y="905"/>
                </a:lnTo>
                <a:lnTo>
                  <a:pt x="659" y="892"/>
                </a:lnTo>
                <a:lnTo>
                  <a:pt x="631" y="880"/>
                </a:lnTo>
                <a:lnTo>
                  <a:pt x="603" y="868"/>
                </a:lnTo>
                <a:lnTo>
                  <a:pt x="578" y="857"/>
                </a:lnTo>
                <a:lnTo>
                  <a:pt x="557" y="846"/>
                </a:lnTo>
                <a:lnTo>
                  <a:pt x="550" y="850"/>
                </a:lnTo>
                <a:lnTo>
                  <a:pt x="541" y="852"/>
                </a:lnTo>
                <a:lnTo>
                  <a:pt x="534" y="853"/>
                </a:lnTo>
                <a:lnTo>
                  <a:pt x="525" y="855"/>
                </a:lnTo>
                <a:lnTo>
                  <a:pt x="518" y="855"/>
                </a:lnTo>
                <a:lnTo>
                  <a:pt x="509" y="857"/>
                </a:lnTo>
                <a:lnTo>
                  <a:pt x="502" y="857"/>
                </a:lnTo>
                <a:lnTo>
                  <a:pt x="495" y="857"/>
                </a:lnTo>
                <a:lnTo>
                  <a:pt x="442" y="800"/>
                </a:lnTo>
                <a:lnTo>
                  <a:pt x="442" y="744"/>
                </a:lnTo>
                <a:lnTo>
                  <a:pt x="435" y="733"/>
                </a:lnTo>
                <a:lnTo>
                  <a:pt x="428" y="723"/>
                </a:lnTo>
                <a:lnTo>
                  <a:pt x="423" y="710"/>
                </a:lnTo>
                <a:lnTo>
                  <a:pt x="417" y="698"/>
                </a:lnTo>
                <a:lnTo>
                  <a:pt x="414" y="684"/>
                </a:lnTo>
                <a:lnTo>
                  <a:pt x="410" y="670"/>
                </a:lnTo>
                <a:lnTo>
                  <a:pt x="405" y="657"/>
                </a:lnTo>
                <a:lnTo>
                  <a:pt x="400" y="643"/>
                </a:lnTo>
                <a:lnTo>
                  <a:pt x="396" y="648"/>
                </a:lnTo>
                <a:lnTo>
                  <a:pt x="394" y="654"/>
                </a:lnTo>
                <a:lnTo>
                  <a:pt x="393" y="657"/>
                </a:lnTo>
                <a:lnTo>
                  <a:pt x="393" y="661"/>
                </a:lnTo>
                <a:lnTo>
                  <a:pt x="393" y="664"/>
                </a:lnTo>
                <a:lnTo>
                  <a:pt x="394" y="668"/>
                </a:lnTo>
                <a:lnTo>
                  <a:pt x="396" y="673"/>
                </a:lnTo>
                <a:lnTo>
                  <a:pt x="400" y="680"/>
                </a:lnTo>
                <a:lnTo>
                  <a:pt x="382" y="698"/>
                </a:lnTo>
                <a:lnTo>
                  <a:pt x="382" y="707"/>
                </a:lnTo>
                <a:lnTo>
                  <a:pt x="382" y="716"/>
                </a:lnTo>
                <a:lnTo>
                  <a:pt x="382" y="726"/>
                </a:lnTo>
                <a:lnTo>
                  <a:pt x="384" y="737"/>
                </a:lnTo>
                <a:lnTo>
                  <a:pt x="385" y="746"/>
                </a:lnTo>
                <a:lnTo>
                  <a:pt x="389" y="753"/>
                </a:lnTo>
                <a:lnTo>
                  <a:pt x="391" y="754"/>
                </a:lnTo>
                <a:lnTo>
                  <a:pt x="394" y="754"/>
                </a:lnTo>
                <a:lnTo>
                  <a:pt x="396" y="754"/>
                </a:lnTo>
                <a:lnTo>
                  <a:pt x="400" y="754"/>
                </a:lnTo>
                <a:lnTo>
                  <a:pt x="396" y="754"/>
                </a:lnTo>
                <a:lnTo>
                  <a:pt x="393" y="756"/>
                </a:lnTo>
                <a:lnTo>
                  <a:pt x="389" y="758"/>
                </a:lnTo>
                <a:lnTo>
                  <a:pt x="385" y="758"/>
                </a:lnTo>
                <a:lnTo>
                  <a:pt x="384" y="760"/>
                </a:lnTo>
                <a:lnTo>
                  <a:pt x="380" y="761"/>
                </a:lnTo>
                <a:lnTo>
                  <a:pt x="377" y="763"/>
                </a:lnTo>
                <a:lnTo>
                  <a:pt x="373" y="763"/>
                </a:lnTo>
                <a:lnTo>
                  <a:pt x="375" y="758"/>
                </a:lnTo>
                <a:lnTo>
                  <a:pt x="373" y="753"/>
                </a:lnTo>
                <a:lnTo>
                  <a:pt x="371" y="749"/>
                </a:lnTo>
                <a:lnTo>
                  <a:pt x="368" y="744"/>
                </a:lnTo>
                <a:lnTo>
                  <a:pt x="363" y="740"/>
                </a:lnTo>
                <a:lnTo>
                  <a:pt x="359" y="737"/>
                </a:lnTo>
                <a:lnTo>
                  <a:pt x="357" y="731"/>
                </a:lnTo>
                <a:lnTo>
                  <a:pt x="355" y="726"/>
                </a:lnTo>
                <a:lnTo>
                  <a:pt x="355" y="707"/>
                </a:lnTo>
                <a:lnTo>
                  <a:pt x="373" y="689"/>
                </a:lnTo>
                <a:lnTo>
                  <a:pt x="355" y="671"/>
                </a:lnTo>
                <a:lnTo>
                  <a:pt x="355" y="668"/>
                </a:lnTo>
                <a:lnTo>
                  <a:pt x="357" y="663"/>
                </a:lnTo>
                <a:lnTo>
                  <a:pt x="357" y="659"/>
                </a:lnTo>
                <a:lnTo>
                  <a:pt x="359" y="657"/>
                </a:lnTo>
                <a:lnTo>
                  <a:pt x="361" y="654"/>
                </a:lnTo>
                <a:lnTo>
                  <a:pt x="363" y="650"/>
                </a:lnTo>
                <a:lnTo>
                  <a:pt x="364" y="647"/>
                </a:lnTo>
                <a:lnTo>
                  <a:pt x="364" y="643"/>
                </a:lnTo>
                <a:lnTo>
                  <a:pt x="361" y="638"/>
                </a:lnTo>
                <a:lnTo>
                  <a:pt x="355" y="634"/>
                </a:lnTo>
                <a:lnTo>
                  <a:pt x="348" y="629"/>
                </a:lnTo>
                <a:lnTo>
                  <a:pt x="343" y="625"/>
                </a:lnTo>
                <a:lnTo>
                  <a:pt x="336" y="620"/>
                </a:lnTo>
                <a:lnTo>
                  <a:pt x="331" y="617"/>
                </a:lnTo>
                <a:lnTo>
                  <a:pt x="325" y="615"/>
                </a:lnTo>
                <a:lnTo>
                  <a:pt x="320" y="615"/>
                </a:lnTo>
                <a:lnTo>
                  <a:pt x="338" y="578"/>
                </a:lnTo>
                <a:lnTo>
                  <a:pt x="338" y="574"/>
                </a:lnTo>
                <a:lnTo>
                  <a:pt x="338" y="571"/>
                </a:lnTo>
                <a:lnTo>
                  <a:pt x="336" y="567"/>
                </a:lnTo>
                <a:lnTo>
                  <a:pt x="334" y="564"/>
                </a:lnTo>
                <a:lnTo>
                  <a:pt x="332" y="560"/>
                </a:lnTo>
                <a:lnTo>
                  <a:pt x="331" y="556"/>
                </a:lnTo>
                <a:lnTo>
                  <a:pt x="331" y="553"/>
                </a:lnTo>
                <a:lnTo>
                  <a:pt x="329" y="549"/>
                </a:lnTo>
                <a:lnTo>
                  <a:pt x="341" y="542"/>
                </a:lnTo>
                <a:lnTo>
                  <a:pt x="354" y="534"/>
                </a:lnTo>
                <a:lnTo>
                  <a:pt x="363" y="523"/>
                </a:lnTo>
                <a:lnTo>
                  <a:pt x="371" y="514"/>
                </a:lnTo>
                <a:lnTo>
                  <a:pt x="387" y="491"/>
                </a:lnTo>
                <a:lnTo>
                  <a:pt x="401" y="468"/>
                </a:lnTo>
                <a:lnTo>
                  <a:pt x="414" y="443"/>
                </a:lnTo>
                <a:lnTo>
                  <a:pt x="428" y="419"/>
                </a:lnTo>
                <a:lnTo>
                  <a:pt x="442" y="396"/>
                </a:lnTo>
                <a:lnTo>
                  <a:pt x="460" y="373"/>
                </a:lnTo>
                <a:lnTo>
                  <a:pt x="461" y="366"/>
                </a:lnTo>
                <a:lnTo>
                  <a:pt x="461" y="357"/>
                </a:lnTo>
                <a:lnTo>
                  <a:pt x="463" y="350"/>
                </a:lnTo>
                <a:lnTo>
                  <a:pt x="465" y="341"/>
                </a:lnTo>
                <a:lnTo>
                  <a:pt x="467" y="332"/>
                </a:lnTo>
                <a:lnTo>
                  <a:pt x="467" y="323"/>
                </a:lnTo>
                <a:lnTo>
                  <a:pt x="468" y="314"/>
                </a:lnTo>
                <a:lnTo>
                  <a:pt x="468" y="307"/>
                </a:lnTo>
                <a:lnTo>
                  <a:pt x="461" y="307"/>
                </a:lnTo>
                <a:lnTo>
                  <a:pt x="454" y="309"/>
                </a:lnTo>
                <a:lnTo>
                  <a:pt x="447" y="311"/>
                </a:lnTo>
                <a:lnTo>
                  <a:pt x="438" y="313"/>
                </a:lnTo>
                <a:lnTo>
                  <a:pt x="430" y="314"/>
                </a:lnTo>
                <a:lnTo>
                  <a:pt x="423" y="316"/>
                </a:lnTo>
                <a:lnTo>
                  <a:pt x="415" y="316"/>
                </a:lnTo>
                <a:lnTo>
                  <a:pt x="408" y="318"/>
                </a:lnTo>
                <a:lnTo>
                  <a:pt x="408" y="314"/>
                </a:lnTo>
                <a:lnTo>
                  <a:pt x="407" y="311"/>
                </a:lnTo>
                <a:lnTo>
                  <a:pt x="405" y="307"/>
                </a:lnTo>
                <a:lnTo>
                  <a:pt x="403" y="304"/>
                </a:lnTo>
                <a:lnTo>
                  <a:pt x="401" y="300"/>
                </a:lnTo>
                <a:lnTo>
                  <a:pt x="401" y="297"/>
                </a:lnTo>
                <a:lnTo>
                  <a:pt x="400" y="293"/>
                </a:lnTo>
                <a:lnTo>
                  <a:pt x="400" y="290"/>
                </a:lnTo>
                <a:lnTo>
                  <a:pt x="396" y="288"/>
                </a:lnTo>
                <a:lnTo>
                  <a:pt x="393" y="288"/>
                </a:lnTo>
                <a:lnTo>
                  <a:pt x="389" y="286"/>
                </a:lnTo>
                <a:lnTo>
                  <a:pt x="385" y="284"/>
                </a:lnTo>
                <a:lnTo>
                  <a:pt x="384" y="283"/>
                </a:lnTo>
                <a:lnTo>
                  <a:pt x="380" y="281"/>
                </a:lnTo>
                <a:lnTo>
                  <a:pt x="377" y="281"/>
                </a:lnTo>
                <a:lnTo>
                  <a:pt x="373" y="281"/>
                </a:lnTo>
                <a:lnTo>
                  <a:pt x="355" y="281"/>
                </a:lnTo>
                <a:lnTo>
                  <a:pt x="348" y="283"/>
                </a:lnTo>
                <a:lnTo>
                  <a:pt x="343" y="286"/>
                </a:lnTo>
                <a:lnTo>
                  <a:pt x="338" y="290"/>
                </a:lnTo>
                <a:lnTo>
                  <a:pt x="332" y="293"/>
                </a:lnTo>
                <a:lnTo>
                  <a:pt x="329" y="297"/>
                </a:lnTo>
                <a:lnTo>
                  <a:pt x="327" y="300"/>
                </a:lnTo>
                <a:lnTo>
                  <a:pt x="327" y="304"/>
                </a:lnTo>
                <a:lnTo>
                  <a:pt x="329" y="307"/>
                </a:lnTo>
                <a:lnTo>
                  <a:pt x="311" y="290"/>
                </a:lnTo>
                <a:lnTo>
                  <a:pt x="304" y="295"/>
                </a:lnTo>
                <a:lnTo>
                  <a:pt x="295" y="302"/>
                </a:lnTo>
                <a:lnTo>
                  <a:pt x="287" y="306"/>
                </a:lnTo>
                <a:lnTo>
                  <a:pt x="276" y="311"/>
                </a:lnTo>
                <a:lnTo>
                  <a:pt x="265" y="313"/>
                </a:lnTo>
                <a:lnTo>
                  <a:pt x="255" y="316"/>
                </a:lnTo>
                <a:lnTo>
                  <a:pt x="244" y="316"/>
                </a:lnTo>
                <a:lnTo>
                  <a:pt x="234" y="318"/>
                </a:lnTo>
                <a:lnTo>
                  <a:pt x="232" y="323"/>
                </a:lnTo>
                <a:lnTo>
                  <a:pt x="228" y="329"/>
                </a:lnTo>
                <a:lnTo>
                  <a:pt x="221" y="334"/>
                </a:lnTo>
                <a:lnTo>
                  <a:pt x="212" y="337"/>
                </a:lnTo>
                <a:lnTo>
                  <a:pt x="204" y="341"/>
                </a:lnTo>
                <a:lnTo>
                  <a:pt x="193" y="343"/>
                </a:lnTo>
                <a:lnTo>
                  <a:pt x="182" y="344"/>
                </a:lnTo>
                <a:lnTo>
                  <a:pt x="174" y="344"/>
                </a:lnTo>
                <a:lnTo>
                  <a:pt x="156" y="364"/>
                </a:lnTo>
                <a:lnTo>
                  <a:pt x="154" y="360"/>
                </a:lnTo>
                <a:lnTo>
                  <a:pt x="154" y="357"/>
                </a:lnTo>
                <a:lnTo>
                  <a:pt x="152" y="353"/>
                </a:lnTo>
                <a:lnTo>
                  <a:pt x="151" y="350"/>
                </a:lnTo>
                <a:lnTo>
                  <a:pt x="149" y="346"/>
                </a:lnTo>
                <a:lnTo>
                  <a:pt x="147" y="343"/>
                </a:lnTo>
                <a:lnTo>
                  <a:pt x="147" y="339"/>
                </a:lnTo>
                <a:lnTo>
                  <a:pt x="147" y="336"/>
                </a:lnTo>
                <a:lnTo>
                  <a:pt x="182" y="336"/>
                </a:lnTo>
                <a:lnTo>
                  <a:pt x="216" y="298"/>
                </a:lnTo>
                <a:lnTo>
                  <a:pt x="212" y="298"/>
                </a:lnTo>
                <a:lnTo>
                  <a:pt x="211" y="300"/>
                </a:lnTo>
                <a:lnTo>
                  <a:pt x="207" y="302"/>
                </a:lnTo>
                <a:lnTo>
                  <a:pt x="204" y="304"/>
                </a:lnTo>
                <a:lnTo>
                  <a:pt x="200" y="306"/>
                </a:lnTo>
                <a:lnTo>
                  <a:pt x="196" y="306"/>
                </a:lnTo>
                <a:lnTo>
                  <a:pt x="193" y="307"/>
                </a:lnTo>
                <a:lnTo>
                  <a:pt x="191" y="307"/>
                </a:lnTo>
                <a:lnTo>
                  <a:pt x="188" y="307"/>
                </a:lnTo>
                <a:lnTo>
                  <a:pt x="184" y="306"/>
                </a:lnTo>
                <a:lnTo>
                  <a:pt x="181" y="306"/>
                </a:lnTo>
                <a:lnTo>
                  <a:pt x="177" y="304"/>
                </a:lnTo>
                <a:lnTo>
                  <a:pt x="174" y="302"/>
                </a:lnTo>
                <a:lnTo>
                  <a:pt x="170" y="300"/>
                </a:lnTo>
                <a:lnTo>
                  <a:pt x="168" y="298"/>
                </a:lnTo>
                <a:lnTo>
                  <a:pt x="165" y="298"/>
                </a:lnTo>
                <a:lnTo>
                  <a:pt x="174" y="288"/>
                </a:lnTo>
                <a:lnTo>
                  <a:pt x="184" y="281"/>
                </a:lnTo>
                <a:lnTo>
                  <a:pt x="195" y="274"/>
                </a:lnTo>
                <a:lnTo>
                  <a:pt x="205" y="268"/>
                </a:lnTo>
                <a:lnTo>
                  <a:pt x="216" y="265"/>
                </a:lnTo>
                <a:lnTo>
                  <a:pt x="227" y="263"/>
                </a:lnTo>
                <a:lnTo>
                  <a:pt x="239" y="261"/>
                </a:lnTo>
                <a:lnTo>
                  <a:pt x="251" y="261"/>
                </a:lnTo>
                <a:lnTo>
                  <a:pt x="253" y="258"/>
                </a:lnTo>
                <a:lnTo>
                  <a:pt x="257" y="254"/>
                </a:lnTo>
                <a:lnTo>
                  <a:pt x="258" y="251"/>
                </a:lnTo>
                <a:lnTo>
                  <a:pt x="258" y="247"/>
                </a:lnTo>
                <a:lnTo>
                  <a:pt x="260" y="244"/>
                </a:lnTo>
                <a:lnTo>
                  <a:pt x="260" y="240"/>
                </a:lnTo>
                <a:lnTo>
                  <a:pt x="260" y="237"/>
                </a:lnTo>
                <a:lnTo>
                  <a:pt x="260" y="233"/>
                </a:lnTo>
                <a:lnTo>
                  <a:pt x="264" y="231"/>
                </a:lnTo>
                <a:lnTo>
                  <a:pt x="267" y="230"/>
                </a:lnTo>
                <a:lnTo>
                  <a:pt x="272" y="228"/>
                </a:lnTo>
                <a:lnTo>
                  <a:pt x="278" y="224"/>
                </a:lnTo>
                <a:lnTo>
                  <a:pt x="283" y="221"/>
                </a:lnTo>
                <a:lnTo>
                  <a:pt x="287" y="217"/>
                </a:lnTo>
                <a:lnTo>
                  <a:pt x="292" y="215"/>
                </a:lnTo>
                <a:lnTo>
                  <a:pt x="295" y="215"/>
                </a:lnTo>
                <a:lnTo>
                  <a:pt x="299" y="215"/>
                </a:lnTo>
                <a:lnTo>
                  <a:pt x="301" y="215"/>
                </a:lnTo>
                <a:lnTo>
                  <a:pt x="304" y="217"/>
                </a:lnTo>
                <a:lnTo>
                  <a:pt x="308" y="219"/>
                </a:lnTo>
                <a:lnTo>
                  <a:pt x="311" y="221"/>
                </a:lnTo>
                <a:lnTo>
                  <a:pt x="315" y="222"/>
                </a:lnTo>
                <a:lnTo>
                  <a:pt x="317" y="222"/>
                </a:lnTo>
                <a:lnTo>
                  <a:pt x="320" y="224"/>
                </a:lnTo>
                <a:lnTo>
                  <a:pt x="324" y="221"/>
                </a:lnTo>
                <a:lnTo>
                  <a:pt x="329" y="215"/>
                </a:lnTo>
                <a:lnTo>
                  <a:pt x="332" y="210"/>
                </a:lnTo>
                <a:lnTo>
                  <a:pt x="338" y="205"/>
                </a:lnTo>
                <a:lnTo>
                  <a:pt x="341" y="198"/>
                </a:lnTo>
                <a:lnTo>
                  <a:pt x="345" y="191"/>
                </a:lnTo>
                <a:lnTo>
                  <a:pt x="347" y="184"/>
                </a:lnTo>
                <a:lnTo>
                  <a:pt x="347" y="177"/>
                </a:lnTo>
                <a:lnTo>
                  <a:pt x="364" y="196"/>
                </a:lnTo>
                <a:lnTo>
                  <a:pt x="368" y="196"/>
                </a:lnTo>
                <a:lnTo>
                  <a:pt x="373" y="192"/>
                </a:lnTo>
                <a:lnTo>
                  <a:pt x="380" y="191"/>
                </a:lnTo>
                <a:lnTo>
                  <a:pt x="385" y="187"/>
                </a:lnTo>
                <a:lnTo>
                  <a:pt x="393" y="184"/>
                </a:lnTo>
                <a:lnTo>
                  <a:pt x="400" y="180"/>
                </a:lnTo>
                <a:lnTo>
                  <a:pt x="405" y="178"/>
                </a:lnTo>
                <a:lnTo>
                  <a:pt x="408" y="177"/>
                </a:lnTo>
                <a:lnTo>
                  <a:pt x="424" y="196"/>
                </a:lnTo>
                <a:lnTo>
                  <a:pt x="431" y="194"/>
                </a:lnTo>
                <a:lnTo>
                  <a:pt x="435" y="192"/>
                </a:lnTo>
                <a:lnTo>
                  <a:pt x="437" y="191"/>
                </a:lnTo>
                <a:lnTo>
                  <a:pt x="438" y="191"/>
                </a:lnTo>
                <a:lnTo>
                  <a:pt x="440" y="191"/>
                </a:lnTo>
                <a:lnTo>
                  <a:pt x="442" y="191"/>
                </a:lnTo>
                <a:lnTo>
                  <a:pt x="446" y="189"/>
                </a:lnTo>
                <a:lnTo>
                  <a:pt x="451" y="187"/>
                </a:lnTo>
                <a:lnTo>
                  <a:pt x="456" y="187"/>
                </a:lnTo>
                <a:lnTo>
                  <a:pt x="460" y="189"/>
                </a:lnTo>
                <a:lnTo>
                  <a:pt x="463" y="192"/>
                </a:lnTo>
                <a:lnTo>
                  <a:pt x="468" y="196"/>
                </a:lnTo>
                <a:lnTo>
                  <a:pt x="472" y="200"/>
                </a:lnTo>
                <a:lnTo>
                  <a:pt x="476" y="203"/>
                </a:lnTo>
                <a:lnTo>
                  <a:pt x="477" y="205"/>
                </a:lnTo>
                <a:lnTo>
                  <a:pt x="486" y="201"/>
                </a:lnTo>
                <a:lnTo>
                  <a:pt x="495" y="198"/>
                </a:lnTo>
                <a:lnTo>
                  <a:pt x="506" y="192"/>
                </a:lnTo>
                <a:lnTo>
                  <a:pt x="518" y="187"/>
                </a:lnTo>
                <a:lnTo>
                  <a:pt x="530" y="184"/>
                </a:lnTo>
                <a:lnTo>
                  <a:pt x="543" y="180"/>
                </a:lnTo>
                <a:lnTo>
                  <a:pt x="555" y="178"/>
                </a:lnTo>
                <a:lnTo>
                  <a:pt x="566" y="177"/>
                </a:lnTo>
                <a:lnTo>
                  <a:pt x="592" y="205"/>
                </a:lnTo>
                <a:lnTo>
                  <a:pt x="596" y="207"/>
                </a:lnTo>
                <a:lnTo>
                  <a:pt x="604" y="207"/>
                </a:lnTo>
                <a:lnTo>
                  <a:pt x="613" y="208"/>
                </a:lnTo>
                <a:lnTo>
                  <a:pt x="622" y="208"/>
                </a:lnTo>
                <a:lnTo>
                  <a:pt x="631" y="207"/>
                </a:lnTo>
                <a:lnTo>
                  <a:pt x="636" y="205"/>
                </a:lnTo>
                <a:lnTo>
                  <a:pt x="638" y="205"/>
                </a:lnTo>
                <a:lnTo>
                  <a:pt x="638" y="201"/>
                </a:lnTo>
                <a:lnTo>
                  <a:pt x="636" y="200"/>
                </a:lnTo>
                <a:lnTo>
                  <a:pt x="634" y="196"/>
                </a:lnTo>
                <a:lnTo>
                  <a:pt x="638" y="196"/>
                </a:lnTo>
                <a:lnTo>
                  <a:pt x="642" y="196"/>
                </a:lnTo>
                <a:lnTo>
                  <a:pt x="645" y="196"/>
                </a:lnTo>
                <a:lnTo>
                  <a:pt x="647" y="194"/>
                </a:lnTo>
                <a:lnTo>
                  <a:pt x="650" y="194"/>
                </a:lnTo>
                <a:lnTo>
                  <a:pt x="654" y="192"/>
                </a:lnTo>
                <a:lnTo>
                  <a:pt x="657" y="189"/>
                </a:lnTo>
                <a:lnTo>
                  <a:pt x="661" y="187"/>
                </a:lnTo>
                <a:lnTo>
                  <a:pt x="712" y="187"/>
                </a:lnTo>
                <a:lnTo>
                  <a:pt x="730" y="205"/>
                </a:lnTo>
                <a:lnTo>
                  <a:pt x="765" y="205"/>
                </a:lnTo>
                <a:lnTo>
                  <a:pt x="756" y="212"/>
                </a:lnTo>
                <a:lnTo>
                  <a:pt x="748" y="221"/>
                </a:lnTo>
                <a:lnTo>
                  <a:pt x="737" y="228"/>
                </a:lnTo>
                <a:lnTo>
                  <a:pt x="725" y="235"/>
                </a:lnTo>
                <a:lnTo>
                  <a:pt x="710" y="242"/>
                </a:lnTo>
                <a:lnTo>
                  <a:pt x="696" y="247"/>
                </a:lnTo>
                <a:lnTo>
                  <a:pt x="682" y="251"/>
                </a:lnTo>
                <a:lnTo>
                  <a:pt x="670" y="253"/>
                </a:lnTo>
                <a:lnTo>
                  <a:pt x="673" y="253"/>
                </a:lnTo>
                <a:lnTo>
                  <a:pt x="677" y="253"/>
                </a:lnTo>
                <a:lnTo>
                  <a:pt x="682" y="254"/>
                </a:lnTo>
                <a:lnTo>
                  <a:pt x="687" y="256"/>
                </a:lnTo>
                <a:lnTo>
                  <a:pt x="693" y="258"/>
                </a:lnTo>
                <a:lnTo>
                  <a:pt x="700" y="260"/>
                </a:lnTo>
                <a:lnTo>
                  <a:pt x="705" y="261"/>
                </a:lnTo>
                <a:lnTo>
                  <a:pt x="712" y="261"/>
                </a:lnTo>
                <a:lnTo>
                  <a:pt x="719" y="254"/>
                </a:lnTo>
                <a:lnTo>
                  <a:pt x="728" y="247"/>
                </a:lnTo>
                <a:lnTo>
                  <a:pt x="737" y="240"/>
                </a:lnTo>
                <a:lnTo>
                  <a:pt x="748" y="233"/>
                </a:lnTo>
                <a:lnTo>
                  <a:pt x="756" y="226"/>
                </a:lnTo>
                <a:lnTo>
                  <a:pt x="767" y="219"/>
                </a:lnTo>
                <a:lnTo>
                  <a:pt x="776" y="212"/>
                </a:lnTo>
                <a:lnTo>
                  <a:pt x="783" y="205"/>
                </a:lnTo>
                <a:lnTo>
                  <a:pt x="800" y="224"/>
                </a:lnTo>
                <a:lnTo>
                  <a:pt x="806" y="222"/>
                </a:lnTo>
                <a:lnTo>
                  <a:pt x="813" y="222"/>
                </a:lnTo>
                <a:lnTo>
                  <a:pt x="822" y="222"/>
                </a:lnTo>
                <a:lnTo>
                  <a:pt x="831" y="221"/>
                </a:lnTo>
                <a:lnTo>
                  <a:pt x="839" y="222"/>
                </a:lnTo>
                <a:lnTo>
                  <a:pt x="845" y="224"/>
                </a:lnTo>
                <a:lnTo>
                  <a:pt x="846" y="226"/>
                </a:lnTo>
                <a:lnTo>
                  <a:pt x="846" y="228"/>
                </a:lnTo>
                <a:lnTo>
                  <a:pt x="846" y="230"/>
                </a:lnTo>
                <a:lnTo>
                  <a:pt x="843" y="233"/>
                </a:lnTo>
                <a:lnTo>
                  <a:pt x="861" y="215"/>
                </a:lnTo>
                <a:lnTo>
                  <a:pt x="871" y="215"/>
                </a:lnTo>
                <a:lnTo>
                  <a:pt x="880" y="215"/>
                </a:lnTo>
                <a:lnTo>
                  <a:pt x="891" y="217"/>
                </a:lnTo>
                <a:lnTo>
                  <a:pt x="899" y="219"/>
                </a:lnTo>
                <a:lnTo>
                  <a:pt x="908" y="219"/>
                </a:lnTo>
                <a:lnTo>
                  <a:pt x="915" y="219"/>
                </a:lnTo>
                <a:lnTo>
                  <a:pt x="924" y="217"/>
                </a:lnTo>
                <a:lnTo>
                  <a:pt x="931" y="215"/>
                </a:lnTo>
                <a:lnTo>
                  <a:pt x="926" y="221"/>
                </a:lnTo>
                <a:lnTo>
                  <a:pt x="926" y="224"/>
                </a:lnTo>
                <a:lnTo>
                  <a:pt x="929" y="226"/>
                </a:lnTo>
                <a:lnTo>
                  <a:pt x="933" y="226"/>
                </a:lnTo>
                <a:lnTo>
                  <a:pt x="940" y="226"/>
                </a:lnTo>
                <a:lnTo>
                  <a:pt x="947" y="224"/>
                </a:lnTo>
                <a:lnTo>
                  <a:pt x="952" y="224"/>
                </a:lnTo>
                <a:lnTo>
                  <a:pt x="956" y="224"/>
                </a:lnTo>
                <a:lnTo>
                  <a:pt x="974" y="242"/>
                </a:lnTo>
                <a:lnTo>
                  <a:pt x="977" y="242"/>
                </a:lnTo>
                <a:lnTo>
                  <a:pt x="981" y="240"/>
                </a:lnTo>
                <a:lnTo>
                  <a:pt x="984" y="240"/>
                </a:lnTo>
                <a:lnTo>
                  <a:pt x="986" y="238"/>
                </a:lnTo>
                <a:lnTo>
                  <a:pt x="989" y="237"/>
                </a:lnTo>
                <a:lnTo>
                  <a:pt x="993" y="235"/>
                </a:lnTo>
                <a:lnTo>
                  <a:pt x="997" y="233"/>
                </a:lnTo>
                <a:lnTo>
                  <a:pt x="1000" y="233"/>
                </a:lnTo>
                <a:lnTo>
                  <a:pt x="998" y="228"/>
                </a:lnTo>
                <a:lnTo>
                  <a:pt x="998" y="222"/>
                </a:lnTo>
                <a:lnTo>
                  <a:pt x="1000" y="219"/>
                </a:lnTo>
                <a:lnTo>
                  <a:pt x="1002" y="215"/>
                </a:lnTo>
                <a:lnTo>
                  <a:pt x="1005" y="214"/>
                </a:lnTo>
                <a:lnTo>
                  <a:pt x="1011" y="212"/>
                </a:lnTo>
                <a:lnTo>
                  <a:pt x="1014" y="208"/>
                </a:lnTo>
                <a:lnTo>
                  <a:pt x="1018" y="205"/>
                </a:lnTo>
                <a:lnTo>
                  <a:pt x="1016" y="196"/>
                </a:lnTo>
                <a:lnTo>
                  <a:pt x="1014" y="187"/>
                </a:lnTo>
                <a:lnTo>
                  <a:pt x="1009" y="180"/>
                </a:lnTo>
                <a:lnTo>
                  <a:pt x="1005" y="173"/>
                </a:lnTo>
                <a:lnTo>
                  <a:pt x="1002" y="166"/>
                </a:lnTo>
                <a:lnTo>
                  <a:pt x="998" y="159"/>
                </a:lnTo>
                <a:lnTo>
                  <a:pt x="998" y="150"/>
                </a:lnTo>
                <a:lnTo>
                  <a:pt x="1000" y="139"/>
                </a:lnTo>
                <a:lnTo>
                  <a:pt x="1007" y="148"/>
                </a:lnTo>
                <a:lnTo>
                  <a:pt x="1014" y="155"/>
                </a:lnTo>
                <a:lnTo>
                  <a:pt x="1021" y="164"/>
                </a:lnTo>
                <a:lnTo>
                  <a:pt x="1030" y="175"/>
                </a:lnTo>
                <a:lnTo>
                  <a:pt x="1037" y="184"/>
                </a:lnTo>
                <a:lnTo>
                  <a:pt x="1042" y="194"/>
                </a:lnTo>
                <a:lnTo>
                  <a:pt x="1048" y="205"/>
                </a:lnTo>
                <a:lnTo>
                  <a:pt x="1051" y="215"/>
                </a:lnTo>
                <a:lnTo>
                  <a:pt x="1058" y="214"/>
                </a:lnTo>
                <a:lnTo>
                  <a:pt x="1067" y="212"/>
                </a:lnTo>
                <a:lnTo>
                  <a:pt x="1074" y="208"/>
                </a:lnTo>
                <a:lnTo>
                  <a:pt x="1081" y="205"/>
                </a:lnTo>
                <a:lnTo>
                  <a:pt x="1088" y="201"/>
                </a:lnTo>
                <a:lnTo>
                  <a:pt x="1095" y="200"/>
                </a:lnTo>
                <a:lnTo>
                  <a:pt x="1101" y="198"/>
                </a:lnTo>
                <a:lnTo>
                  <a:pt x="1104" y="196"/>
                </a:lnTo>
                <a:lnTo>
                  <a:pt x="1122" y="215"/>
                </a:lnTo>
                <a:lnTo>
                  <a:pt x="1095" y="242"/>
                </a:lnTo>
                <a:lnTo>
                  <a:pt x="1087" y="240"/>
                </a:lnTo>
                <a:lnTo>
                  <a:pt x="1076" y="238"/>
                </a:lnTo>
                <a:lnTo>
                  <a:pt x="1067" y="238"/>
                </a:lnTo>
                <a:lnTo>
                  <a:pt x="1057" y="240"/>
                </a:lnTo>
                <a:lnTo>
                  <a:pt x="1048" y="242"/>
                </a:lnTo>
                <a:lnTo>
                  <a:pt x="1037" y="245"/>
                </a:lnTo>
                <a:lnTo>
                  <a:pt x="1028" y="249"/>
                </a:lnTo>
                <a:lnTo>
                  <a:pt x="1018" y="253"/>
                </a:lnTo>
                <a:lnTo>
                  <a:pt x="1012" y="249"/>
                </a:lnTo>
                <a:lnTo>
                  <a:pt x="1007" y="247"/>
                </a:lnTo>
                <a:lnTo>
                  <a:pt x="1004" y="245"/>
                </a:lnTo>
                <a:lnTo>
                  <a:pt x="1000" y="245"/>
                </a:lnTo>
                <a:lnTo>
                  <a:pt x="997" y="245"/>
                </a:lnTo>
                <a:lnTo>
                  <a:pt x="993" y="247"/>
                </a:lnTo>
                <a:lnTo>
                  <a:pt x="988" y="249"/>
                </a:lnTo>
                <a:lnTo>
                  <a:pt x="982" y="253"/>
                </a:lnTo>
                <a:lnTo>
                  <a:pt x="986" y="253"/>
                </a:lnTo>
                <a:lnTo>
                  <a:pt x="991" y="253"/>
                </a:lnTo>
                <a:lnTo>
                  <a:pt x="995" y="254"/>
                </a:lnTo>
                <a:lnTo>
                  <a:pt x="1002" y="256"/>
                </a:lnTo>
                <a:lnTo>
                  <a:pt x="1007" y="258"/>
                </a:lnTo>
                <a:lnTo>
                  <a:pt x="1014" y="260"/>
                </a:lnTo>
                <a:lnTo>
                  <a:pt x="1019" y="261"/>
                </a:lnTo>
                <a:lnTo>
                  <a:pt x="1027" y="261"/>
                </a:lnTo>
                <a:lnTo>
                  <a:pt x="1019" y="261"/>
                </a:lnTo>
                <a:lnTo>
                  <a:pt x="1012" y="263"/>
                </a:lnTo>
                <a:lnTo>
                  <a:pt x="1004" y="265"/>
                </a:lnTo>
                <a:lnTo>
                  <a:pt x="995" y="265"/>
                </a:lnTo>
                <a:lnTo>
                  <a:pt x="986" y="267"/>
                </a:lnTo>
                <a:lnTo>
                  <a:pt x="975" y="268"/>
                </a:lnTo>
                <a:lnTo>
                  <a:pt x="967" y="270"/>
                </a:lnTo>
                <a:lnTo>
                  <a:pt x="956" y="270"/>
                </a:lnTo>
                <a:lnTo>
                  <a:pt x="954" y="274"/>
                </a:lnTo>
                <a:lnTo>
                  <a:pt x="951" y="279"/>
                </a:lnTo>
                <a:lnTo>
                  <a:pt x="949" y="284"/>
                </a:lnTo>
                <a:lnTo>
                  <a:pt x="947" y="290"/>
                </a:lnTo>
                <a:lnTo>
                  <a:pt x="945" y="295"/>
                </a:lnTo>
                <a:lnTo>
                  <a:pt x="944" y="298"/>
                </a:lnTo>
                <a:lnTo>
                  <a:pt x="942" y="304"/>
                </a:lnTo>
                <a:lnTo>
                  <a:pt x="938" y="307"/>
                </a:lnTo>
                <a:lnTo>
                  <a:pt x="931" y="318"/>
                </a:lnTo>
                <a:lnTo>
                  <a:pt x="928" y="320"/>
                </a:lnTo>
                <a:lnTo>
                  <a:pt x="922" y="323"/>
                </a:lnTo>
                <a:lnTo>
                  <a:pt x="917" y="325"/>
                </a:lnTo>
                <a:lnTo>
                  <a:pt x="914" y="327"/>
                </a:lnTo>
                <a:lnTo>
                  <a:pt x="908" y="329"/>
                </a:lnTo>
                <a:lnTo>
                  <a:pt x="903" y="330"/>
                </a:lnTo>
                <a:lnTo>
                  <a:pt x="899" y="332"/>
                </a:lnTo>
                <a:lnTo>
                  <a:pt x="896" y="336"/>
                </a:lnTo>
                <a:lnTo>
                  <a:pt x="901" y="344"/>
                </a:lnTo>
                <a:lnTo>
                  <a:pt x="910" y="357"/>
                </a:lnTo>
                <a:lnTo>
                  <a:pt x="922" y="371"/>
                </a:lnTo>
                <a:lnTo>
                  <a:pt x="936" y="387"/>
                </a:lnTo>
                <a:lnTo>
                  <a:pt x="951" y="403"/>
                </a:lnTo>
                <a:lnTo>
                  <a:pt x="963" y="417"/>
                </a:lnTo>
                <a:lnTo>
                  <a:pt x="974" y="429"/>
                </a:lnTo>
                <a:lnTo>
                  <a:pt x="982" y="438"/>
                </a:lnTo>
                <a:lnTo>
                  <a:pt x="988" y="427"/>
                </a:lnTo>
                <a:lnTo>
                  <a:pt x="995" y="417"/>
                </a:lnTo>
                <a:lnTo>
                  <a:pt x="1005" y="405"/>
                </a:lnTo>
                <a:lnTo>
                  <a:pt x="1014" y="396"/>
                </a:lnTo>
                <a:lnTo>
                  <a:pt x="1023" y="387"/>
                </a:lnTo>
                <a:lnTo>
                  <a:pt x="1028" y="380"/>
                </a:lnTo>
                <a:lnTo>
                  <a:pt x="1030" y="376"/>
                </a:lnTo>
                <a:lnTo>
                  <a:pt x="1030" y="374"/>
                </a:lnTo>
                <a:lnTo>
                  <a:pt x="1028" y="373"/>
                </a:lnTo>
                <a:lnTo>
                  <a:pt x="1027" y="373"/>
                </a:lnTo>
                <a:lnTo>
                  <a:pt x="1030" y="373"/>
                </a:lnTo>
                <a:lnTo>
                  <a:pt x="1034" y="369"/>
                </a:lnTo>
                <a:lnTo>
                  <a:pt x="1039" y="367"/>
                </a:lnTo>
                <a:lnTo>
                  <a:pt x="1042" y="364"/>
                </a:lnTo>
                <a:lnTo>
                  <a:pt x="1046" y="360"/>
                </a:lnTo>
                <a:lnTo>
                  <a:pt x="1050" y="357"/>
                </a:lnTo>
                <a:lnTo>
                  <a:pt x="1051" y="355"/>
                </a:lnTo>
                <a:lnTo>
                  <a:pt x="1051" y="353"/>
                </a:lnTo>
                <a:lnTo>
                  <a:pt x="1053" y="348"/>
                </a:lnTo>
                <a:lnTo>
                  <a:pt x="1053" y="341"/>
                </a:lnTo>
                <a:lnTo>
                  <a:pt x="1055" y="337"/>
                </a:lnTo>
                <a:lnTo>
                  <a:pt x="1058" y="332"/>
                </a:lnTo>
                <a:lnTo>
                  <a:pt x="1060" y="329"/>
                </a:lnTo>
                <a:lnTo>
                  <a:pt x="1064" y="325"/>
                </a:lnTo>
                <a:lnTo>
                  <a:pt x="1067" y="321"/>
                </a:lnTo>
                <a:lnTo>
                  <a:pt x="1069" y="318"/>
                </a:lnTo>
                <a:lnTo>
                  <a:pt x="1104" y="318"/>
                </a:lnTo>
                <a:lnTo>
                  <a:pt x="1104" y="314"/>
                </a:lnTo>
                <a:lnTo>
                  <a:pt x="1102" y="311"/>
                </a:lnTo>
                <a:lnTo>
                  <a:pt x="1101" y="307"/>
                </a:lnTo>
                <a:lnTo>
                  <a:pt x="1101" y="304"/>
                </a:lnTo>
                <a:lnTo>
                  <a:pt x="1099" y="300"/>
                </a:lnTo>
                <a:lnTo>
                  <a:pt x="1097" y="297"/>
                </a:lnTo>
                <a:lnTo>
                  <a:pt x="1095" y="293"/>
                </a:lnTo>
                <a:lnTo>
                  <a:pt x="1095" y="290"/>
                </a:lnTo>
                <a:lnTo>
                  <a:pt x="1108" y="290"/>
                </a:lnTo>
                <a:lnTo>
                  <a:pt x="1118" y="293"/>
                </a:lnTo>
                <a:lnTo>
                  <a:pt x="1129" y="298"/>
                </a:lnTo>
                <a:lnTo>
                  <a:pt x="1136" y="306"/>
                </a:lnTo>
                <a:lnTo>
                  <a:pt x="1143" y="313"/>
                </a:lnTo>
                <a:lnTo>
                  <a:pt x="1148" y="320"/>
                </a:lnTo>
                <a:lnTo>
                  <a:pt x="1154" y="329"/>
                </a:lnTo>
                <a:lnTo>
                  <a:pt x="1157" y="336"/>
                </a:lnTo>
                <a:lnTo>
                  <a:pt x="1164" y="332"/>
                </a:lnTo>
                <a:lnTo>
                  <a:pt x="1173" y="330"/>
                </a:lnTo>
                <a:lnTo>
                  <a:pt x="1182" y="329"/>
                </a:lnTo>
                <a:lnTo>
                  <a:pt x="1191" y="329"/>
                </a:lnTo>
                <a:lnTo>
                  <a:pt x="1201" y="329"/>
                </a:lnTo>
                <a:lnTo>
                  <a:pt x="1210" y="330"/>
                </a:lnTo>
                <a:lnTo>
                  <a:pt x="1219" y="332"/>
                </a:lnTo>
                <a:lnTo>
                  <a:pt x="1226" y="336"/>
                </a:lnTo>
                <a:lnTo>
                  <a:pt x="1226" y="339"/>
                </a:lnTo>
                <a:lnTo>
                  <a:pt x="1224" y="343"/>
                </a:lnTo>
                <a:lnTo>
                  <a:pt x="1224" y="346"/>
                </a:lnTo>
                <a:lnTo>
                  <a:pt x="1223" y="350"/>
                </a:lnTo>
                <a:lnTo>
                  <a:pt x="1221" y="353"/>
                </a:lnTo>
                <a:lnTo>
                  <a:pt x="1219" y="357"/>
                </a:lnTo>
                <a:lnTo>
                  <a:pt x="1217" y="360"/>
                </a:lnTo>
                <a:lnTo>
                  <a:pt x="1217" y="364"/>
                </a:lnTo>
                <a:lnTo>
                  <a:pt x="1235" y="382"/>
                </a:lnTo>
                <a:lnTo>
                  <a:pt x="1235" y="385"/>
                </a:lnTo>
                <a:lnTo>
                  <a:pt x="1233" y="389"/>
                </a:lnTo>
                <a:lnTo>
                  <a:pt x="1233" y="392"/>
                </a:lnTo>
                <a:lnTo>
                  <a:pt x="1231" y="396"/>
                </a:lnTo>
                <a:lnTo>
                  <a:pt x="1230" y="399"/>
                </a:lnTo>
                <a:lnTo>
                  <a:pt x="1228" y="403"/>
                </a:lnTo>
                <a:lnTo>
                  <a:pt x="1226" y="406"/>
                </a:lnTo>
                <a:lnTo>
                  <a:pt x="1226" y="410"/>
                </a:lnTo>
                <a:lnTo>
                  <a:pt x="1230" y="410"/>
                </a:lnTo>
                <a:lnTo>
                  <a:pt x="1235" y="408"/>
                </a:lnTo>
                <a:lnTo>
                  <a:pt x="1240" y="406"/>
                </a:lnTo>
                <a:lnTo>
                  <a:pt x="1246" y="405"/>
                </a:lnTo>
                <a:lnTo>
                  <a:pt x="1251" y="403"/>
                </a:lnTo>
                <a:lnTo>
                  <a:pt x="1258" y="403"/>
                </a:lnTo>
                <a:lnTo>
                  <a:pt x="1263" y="401"/>
                </a:lnTo>
                <a:lnTo>
                  <a:pt x="1270" y="401"/>
                </a:lnTo>
                <a:lnTo>
                  <a:pt x="1263" y="406"/>
                </a:lnTo>
                <a:lnTo>
                  <a:pt x="1256" y="413"/>
                </a:lnTo>
                <a:lnTo>
                  <a:pt x="1247" y="419"/>
                </a:lnTo>
                <a:lnTo>
                  <a:pt x="1240" y="424"/>
                </a:lnTo>
                <a:lnTo>
                  <a:pt x="1231" y="429"/>
                </a:lnTo>
                <a:lnTo>
                  <a:pt x="1223" y="435"/>
                </a:lnTo>
                <a:lnTo>
                  <a:pt x="1216" y="440"/>
                </a:lnTo>
                <a:lnTo>
                  <a:pt x="1208" y="447"/>
                </a:lnTo>
                <a:lnTo>
                  <a:pt x="1189" y="447"/>
                </a:lnTo>
                <a:lnTo>
                  <a:pt x="1171" y="447"/>
                </a:lnTo>
                <a:lnTo>
                  <a:pt x="1154" y="449"/>
                </a:lnTo>
                <a:lnTo>
                  <a:pt x="1134" y="452"/>
                </a:lnTo>
                <a:lnTo>
                  <a:pt x="1117" y="456"/>
                </a:lnTo>
                <a:lnTo>
                  <a:pt x="1099" y="463"/>
                </a:lnTo>
                <a:lnTo>
                  <a:pt x="1080" y="472"/>
                </a:lnTo>
                <a:lnTo>
                  <a:pt x="1060" y="484"/>
                </a:lnTo>
                <a:lnTo>
                  <a:pt x="1071" y="484"/>
                </a:lnTo>
                <a:lnTo>
                  <a:pt x="1081" y="481"/>
                </a:lnTo>
                <a:lnTo>
                  <a:pt x="1090" y="475"/>
                </a:lnTo>
                <a:lnTo>
                  <a:pt x="1101" y="472"/>
                </a:lnTo>
                <a:lnTo>
                  <a:pt x="1110" y="468"/>
                </a:lnTo>
                <a:lnTo>
                  <a:pt x="1120" y="465"/>
                </a:lnTo>
                <a:lnTo>
                  <a:pt x="1129" y="465"/>
                </a:lnTo>
                <a:lnTo>
                  <a:pt x="1140" y="466"/>
                </a:lnTo>
                <a:lnTo>
                  <a:pt x="1122" y="484"/>
                </a:lnTo>
                <a:lnTo>
                  <a:pt x="1125" y="488"/>
                </a:lnTo>
                <a:lnTo>
                  <a:pt x="1129" y="491"/>
                </a:lnTo>
                <a:lnTo>
                  <a:pt x="1133" y="495"/>
                </a:lnTo>
                <a:lnTo>
                  <a:pt x="1136" y="496"/>
                </a:lnTo>
                <a:lnTo>
                  <a:pt x="1141" y="500"/>
                </a:lnTo>
                <a:lnTo>
                  <a:pt x="1145" y="502"/>
                </a:lnTo>
                <a:lnTo>
                  <a:pt x="1152" y="502"/>
                </a:lnTo>
                <a:lnTo>
                  <a:pt x="1157" y="502"/>
                </a:lnTo>
                <a:lnTo>
                  <a:pt x="1152" y="503"/>
                </a:lnTo>
                <a:lnTo>
                  <a:pt x="1145" y="503"/>
                </a:lnTo>
                <a:lnTo>
                  <a:pt x="1141" y="505"/>
                </a:lnTo>
                <a:lnTo>
                  <a:pt x="1136" y="509"/>
                </a:lnTo>
                <a:lnTo>
                  <a:pt x="1133" y="511"/>
                </a:lnTo>
                <a:lnTo>
                  <a:pt x="1129" y="514"/>
                </a:lnTo>
                <a:lnTo>
                  <a:pt x="1125" y="518"/>
                </a:lnTo>
                <a:lnTo>
                  <a:pt x="1122" y="521"/>
                </a:lnTo>
                <a:lnTo>
                  <a:pt x="1118" y="521"/>
                </a:lnTo>
                <a:lnTo>
                  <a:pt x="1115" y="519"/>
                </a:lnTo>
                <a:lnTo>
                  <a:pt x="1111" y="518"/>
                </a:lnTo>
                <a:lnTo>
                  <a:pt x="1110" y="516"/>
                </a:lnTo>
                <a:lnTo>
                  <a:pt x="1106" y="516"/>
                </a:lnTo>
                <a:lnTo>
                  <a:pt x="1102" y="514"/>
                </a:lnTo>
                <a:lnTo>
                  <a:pt x="1099" y="512"/>
                </a:lnTo>
                <a:lnTo>
                  <a:pt x="1095" y="512"/>
                </a:lnTo>
                <a:lnTo>
                  <a:pt x="1078" y="518"/>
                </a:lnTo>
                <a:lnTo>
                  <a:pt x="1058" y="525"/>
                </a:lnTo>
                <a:lnTo>
                  <a:pt x="1039" y="535"/>
                </a:lnTo>
                <a:lnTo>
                  <a:pt x="1018" y="546"/>
                </a:lnTo>
                <a:lnTo>
                  <a:pt x="998" y="556"/>
                </a:lnTo>
                <a:lnTo>
                  <a:pt x="979" y="569"/>
                </a:lnTo>
                <a:lnTo>
                  <a:pt x="963" y="578"/>
                </a:lnTo>
                <a:lnTo>
                  <a:pt x="947" y="587"/>
                </a:lnTo>
                <a:lnTo>
                  <a:pt x="938" y="595"/>
                </a:lnTo>
                <a:lnTo>
                  <a:pt x="936" y="601"/>
                </a:lnTo>
                <a:lnTo>
                  <a:pt x="933" y="606"/>
                </a:lnTo>
                <a:lnTo>
                  <a:pt x="929" y="613"/>
                </a:lnTo>
                <a:lnTo>
                  <a:pt x="926" y="620"/>
                </a:lnTo>
                <a:lnTo>
                  <a:pt x="922" y="625"/>
                </a:lnTo>
                <a:lnTo>
                  <a:pt x="919" y="632"/>
                </a:lnTo>
                <a:lnTo>
                  <a:pt x="917" y="638"/>
                </a:lnTo>
                <a:lnTo>
                  <a:pt x="914" y="643"/>
                </a:lnTo>
                <a:lnTo>
                  <a:pt x="878" y="643"/>
                </a:lnTo>
                <a:lnTo>
                  <a:pt x="871" y="648"/>
                </a:lnTo>
                <a:lnTo>
                  <a:pt x="866" y="654"/>
                </a:lnTo>
                <a:lnTo>
                  <a:pt x="859" y="657"/>
                </a:lnTo>
                <a:lnTo>
                  <a:pt x="852" y="661"/>
                </a:lnTo>
                <a:lnTo>
                  <a:pt x="846" y="664"/>
                </a:lnTo>
                <a:lnTo>
                  <a:pt x="839" y="668"/>
                </a:lnTo>
                <a:lnTo>
                  <a:pt x="832" y="673"/>
                </a:lnTo>
                <a:lnTo>
                  <a:pt x="825" y="680"/>
                </a:lnTo>
                <a:lnTo>
                  <a:pt x="825" y="661"/>
                </a:lnTo>
                <a:lnTo>
                  <a:pt x="825" y="664"/>
                </a:lnTo>
                <a:lnTo>
                  <a:pt x="825" y="670"/>
                </a:lnTo>
                <a:lnTo>
                  <a:pt x="823" y="675"/>
                </a:lnTo>
                <a:lnTo>
                  <a:pt x="822" y="680"/>
                </a:lnTo>
                <a:lnTo>
                  <a:pt x="820" y="687"/>
                </a:lnTo>
                <a:lnTo>
                  <a:pt x="818" y="694"/>
                </a:lnTo>
                <a:lnTo>
                  <a:pt x="818" y="700"/>
                </a:lnTo>
                <a:lnTo>
                  <a:pt x="818" y="707"/>
                </a:lnTo>
                <a:lnTo>
                  <a:pt x="834" y="726"/>
                </a:lnTo>
                <a:lnTo>
                  <a:pt x="800" y="763"/>
                </a:lnTo>
                <a:lnTo>
                  <a:pt x="800" y="760"/>
                </a:lnTo>
                <a:lnTo>
                  <a:pt x="799" y="754"/>
                </a:lnTo>
                <a:lnTo>
                  <a:pt x="797" y="749"/>
                </a:lnTo>
                <a:lnTo>
                  <a:pt x="795" y="744"/>
                </a:lnTo>
                <a:lnTo>
                  <a:pt x="793" y="737"/>
                </a:lnTo>
                <a:lnTo>
                  <a:pt x="793" y="731"/>
                </a:lnTo>
                <a:lnTo>
                  <a:pt x="792" y="724"/>
                </a:lnTo>
                <a:lnTo>
                  <a:pt x="792" y="717"/>
                </a:lnTo>
                <a:lnTo>
                  <a:pt x="788" y="714"/>
                </a:lnTo>
                <a:lnTo>
                  <a:pt x="785" y="710"/>
                </a:lnTo>
                <a:lnTo>
                  <a:pt x="781" y="705"/>
                </a:lnTo>
                <a:lnTo>
                  <a:pt x="779" y="701"/>
                </a:lnTo>
                <a:lnTo>
                  <a:pt x="778" y="696"/>
                </a:lnTo>
                <a:lnTo>
                  <a:pt x="776" y="693"/>
                </a:lnTo>
                <a:lnTo>
                  <a:pt x="774" y="685"/>
                </a:lnTo>
                <a:lnTo>
                  <a:pt x="774" y="680"/>
                </a:lnTo>
                <a:lnTo>
                  <a:pt x="770" y="680"/>
                </a:lnTo>
                <a:lnTo>
                  <a:pt x="767" y="680"/>
                </a:lnTo>
                <a:lnTo>
                  <a:pt x="763" y="682"/>
                </a:lnTo>
                <a:lnTo>
                  <a:pt x="760" y="684"/>
                </a:lnTo>
                <a:lnTo>
                  <a:pt x="758" y="685"/>
                </a:lnTo>
                <a:lnTo>
                  <a:pt x="755" y="687"/>
                </a:lnTo>
                <a:lnTo>
                  <a:pt x="751" y="689"/>
                </a:lnTo>
                <a:lnTo>
                  <a:pt x="748" y="689"/>
                </a:lnTo>
                <a:lnTo>
                  <a:pt x="730" y="671"/>
                </a:lnTo>
                <a:lnTo>
                  <a:pt x="712" y="689"/>
                </a:lnTo>
                <a:lnTo>
                  <a:pt x="705" y="689"/>
                </a:lnTo>
                <a:lnTo>
                  <a:pt x="700" y="687"/>
                </a:lnTo>
                <a:lnTo>
                  <a:pt x="693" y="685"/>
                </a:lnTo>
                <a:lnTo>
                  <a:pt x="687" y="684"/>
                </a:lnTo>
                <a:lnTo>
                  <a:pt x="682" y="682"/>
                </a:lnTo>
                <a:lnTo>
                  <a:pt x="677" y="680"/>
                </a:lnTo>
                <a:lnTo>
                  <a:pt x="673" y="680"/>
                </a:lnTo>
                <a:lnTo>
                  <a:pt x="670" y="680"/>
                </a:lnTo>
                <a:lnTo>
                  <a:pt x="666" y="680"/>
                </a:lnTo>
                <a:lnTo>
                  <a:pt x="661" y="680"/>
                </a:lnTo>
                <a:lnTo>
                  <a:pt x="656" y="682"/>
                </a:lnTo>
                <a:lnTo>
                  <a:pt x="650" y="684"/>
                </a:lnTo>
                <a:lnTo>
                  <a:pt x="645" y="685"/>
                </a:lnTo>
                <a:lnTo>
                  <a:pt x="638" y="687"/>
                </a:lnTo>
                <a:lnTo>
                  <a:pt x="633" y="689"/>
                </a:lnTo>
                <a:lnTo>
                  <a:pt x="626" y="689"/>
                </a:lnTo>
                <a:lnTo>
                  <a:pt x="620" y="694"/>
                </a:lnTo>
                <a:lnTo>
                  <a:pt x="615" y="698"/>
                </a:lnTo>
                <a:lnTo>
                  <a:pt x="612" y="700"/>
                </a:lnTo>
                <a:lnTo>
                  <a:pt x="608" y="700"/>
                </a:lnTo>
                <a:lnTo>
                  <a:pt x="604" y="700"/>
                </a:lnTo>
                <a:lnTo>
                  <a:pt x="601" y="700"/>
                </a:lnTo>
                <a:lnTo>
                  <a:pt x="597" y="698"/>
                </a:lnTo>
                <a:lnTo>
                  <a:pt x="592" y="698"/>
                </a:lnTo>
                <a:lnTo>
                  <a:pt x="590" y="701"/>
                </a:lnTo>
                <a:lnTo>
                  <a:pt x="590" y="707"/>
                </a:lnTo>
                <a:lnTo>
                  <a:pt x="589" y="712"/>
                </a:lnTo>
                <a:lnTo>
                  <a:pt x="587" y="717"/>
                </a:lnTo>
                <a:lnTo>
                  <a:pt x="585" y="724"/>
                </a:lnTo>
                <a:lnTo>
                  <a:pt x="583" y="731"/>
                </a:lnTo>
                <a:lnTo>
                  <a:pt x="581" y="737"/>
                </a:lnTo>
                <a:lnTo>
                  <a:pt x="581" y="744"/>
                </a:lnTo>
                <a:lnTo>
                  <a:pt x="578" y="746"/>
                </a:lnTo>
                <a:lnTo>
                  <a:pt x="576" y="746"/>
                </a:lnTo>
                <a:lnTo>
                  <a:pt x="573" y="747"/>
                </a:lnTo>
                <a:lnTo>
                  <a:pt x="569" y="749"/>
                </a:lnTo>
                <a:lnTo>
                  <a:pt x="566" y="751"/>
                </a:lnTo>
                <a:lnTo>
                  <a:pt x="562" y="753"/>
                </a:lnTo>
                <a:lnTo>
                  <a:pt x="559" y="754"/>
                </a:lnTo>
                <a:lnTo>
                  <a:pt x="557" y="754"/>
                </a:lnTo>
                <a:lnTo>
                  <a:pt x="557" y="761"/>
                </a:lnTo>
                <a:lnTo>
                  <a:pt x="560" y="772"/>
                </a:lnTo>
                <a:lnTo>
                  <a:pt x="564" y="783"/>
                </a:lnTo>
                <a:lnTo>
                  <a:pt x="571" y="795"/>
                </a:lnTo>
                <a:lnTo>
                  <a:pt x="576" y="806"/>
                </a:lnTo>
                <a:lnTo>
                  <a:pt x="581" y="816"/>
                </a:lnTo>
                <a:lnTo>
                  <a:pt x="587" y="823"/>
                </a:lnTo>
                <a:lnTo>
                  <a:pt x="592" y="829"/>
                </a:lnTo>
                <a:lnTo>
                  <a:pt x="626" y="829"/>
                </a:lnTo>
                <a:lnTo>
                  <a:pt x="629" y="825"/>
                </a:lnTo>
                <a:lnTo>
                  <a:pt x="634" y="818"/>
                </a:lnTo>
                <a:lnTo>
                  <a:pt x="642" y="813"/>
                </a:lnTo>
                <a:lnTo>
                  <a:pt x="649" y="806"/>
                </a:lnTo>
                <a:lnTo>
                  <a:pt x="656" y="800"/>
                </a:lnTo>
                <a:lnTo>
                  <a:pt x="665" y="795"/>
                </a:lnTo>
                <a:lnTo>
                  <a:pt x="672" y="792"/>
                </a:lnTo>
                <a:lnTo>
                  <a:pt x="679" y="792"/>
                </a:lnTo>
                <a:lnTo>
                  <a:pt x="677" y="797"/>
                </a:lnTo>
                <a:lnTo>
                  <a:pt x="677" y="804"/>
                </a:lnTo>
                <a:lnTo>
                  <a:pt x="675" y="809"/>
                </a:lnTo>
                <a:lnTo>
                  <a:pt x="673" y="813"/>
                </a:lnTo>
                <a:lnTo>
                  <a:pt x="670" y="818"/>
                </a:lnTo>
                <a:lnTo>
                  <a:pt x="666" y="822"/>
                </a:lnTo>
                <a:lnTo>
                  <a:pt x="665" y="825"/>
                </a:lnTo>
                <a:lnTo>
                  <a:pt x="661" y="829"/>
                </a:lnTo>
                <a:lnTo>
                  <a:pt x="661" y="866"/>
                </a:lnTo>
                <a:lnTo>
                  <a:pt x="670" y="875"/>
                </a:lnTo>
                <a:lnTo>
                  <a:pt x="739" y="875"/>
                </a:lnTo>
                <a:lnTo>
                  <a:pt x="739" y="883"/>
                </a:lnTo>
                <a:lnTo>
                  <a:pt x="739" y="889"/>
                </a:lnTo>
                <a:lnTo>
                  <a:pt x="739" y="892"/>
                </a:lnTo>
                <a:lnTo>
                  <a:pt x="739" y="894"/>
                </a:lnTo>
                <a:lnTo>
                  <a:pt x="739" y="896"/>
                </a:lnTo>
                <a:lnTo>
                  <a:pt x="737" y="899"/>
                </a:lnTo>
                <a:lnTo>
                  <a:pt x="737" y="903"/>
                </a:lnTo>
                <a:lnTo>
                  <a:pt x="737" y="908"/>
                </a:lnTo>
                <a:lnTo>
                  <a:pt x="744" y="917"/>
                </a:lnTo>
                <a:lnTo>
                  <a:pt x="783" y="922"/>
                </a:lnTo>
                <a:close/>
                <a:moveTo>
                  <a:pt x="792" y="475"/>
                </a:moveTo>
                <a:lnTo>
                  <a:pt x="797" y="475"/>
                </a:lnTo>
                <a:lnTo>
                  <a:pt x="804" y="477"/>
                </a:lnTo>
                <a:lnTo>
                  <a:pt x="809" y="479"/>
                </a:lnTo>
                <a:lnTo>
                  <a:pt x="816" y="481"/>
                </a:lnTo>
                <a:lnTo>
                  <a:pt x="822" y="482"/>
                </a:lnTo>
                <a:lnTo>
                  <a:pt x="827" y="482"/>
                </a:lnTo>
                <a:lnTo>
                  <a:pt x="831" y="484"/>
                </a:lnTo>
                <a:lnTo>
                  <a:pt x="834" y="484"/>
                </a:lnTo>
                <a:lnTo>
                  <a:pt x="829" y="491"/>
                </a:lnTo>
                <a:lnTo>
                  <a:pt x="822" y="498"/>
                </a:lnTo>
                <a:lnTo>
                  <a:pt x="816" y="505"/>
                </a:lnTo>
                <a:lnTo>
                  <a:pt x="813" y="512"/>
                </a:lnTo>
                <a:lnTo>
                  <a:pt x="809" y="521"/>
                </a:lnTo>
                <a:lnTo>
                  <a:pt x="806" y="530"/>
                </a:lnTo>
                <a:lnTo>
                  <a:pt x="806" y="539"/>
                </a:lnTo>
                <a:lnTo>
                  <a:pt x="808" y="549"/>
                </a:lnTo>
                <a:lnTo>
                  <a:pt x="815" y="546"/>
                </a:lnTo>
                <a:lnTo>
                  <a:pt x="820" y="541"/>
                </a:lnTo>
                <a:lnTo>
                  <a:pt x="825" y="535"/>
                </a:lnTo>
                <a:lnTo>
                  <a:pt x="831" y="530"/>
                </a:lnTo>
                <a:lnTo>
                  <a:pt x="836" y="523"/>
                </a:lnTo>
                <a:lnTo>
                  <a:pt x="841" y="516"/>
                </a:lnTo>
                <a:lnTo>
                  <a:pt x="846" y="509"/>
                </a:lnTo>
                <a:lnTo>
                  <a:pt x="852" y="502"/>
                </a:lnTo>
                <a:lnTo>
                  <a:pt x="855" y="502"/>
                </a:lnTo>
                <a:lnTo>
                  <a:pt x="859" y="502"/>
                </a:lnTo>
                <a:lnTo>
                  <a:pt x="862" y="500"/>
                </a:lnTo>
                <a:lnTo>
                  <a:pt x="866" y="498"/>
                </a:lnTo>
                <a:lnTo>
                  <a:pt x="869" y="496"/>
                </a:lnTo>
                <a:lnTo>
                  <a:pt x="871" y="495"/>
                </a:lnTo>
                <a:lnTo>
                  <a:pt x="875" y="495"/>
                </a:lnTo>
                <a:lnTo>
                  <a:pt x="878" y="495"/>
                </a:lnTo>
                <a:lnTo>
                  <a:pt x="861" y="512"/>
                </a:lnTo>
                <a:lnTo>
                  <a:pt x="864" y="518"/>
                </a:lnTo>
                <a:lnTo>
                  <a:pt x="864" y="523"/>
                </a:lnTo>
                <a:lnTo>
                  <a:pt x="864" y="526"/>
                </a:lnTo>
                <a:lnTo>
                  <a:pt x="864" y="530"/>
                </a:lnTo>
                <a:lnTo>
                  <a:pt x="864" y="534"/>
                </a:lnTo>
                <a:lnTo>
                  <a:pt x="862" y="539"/>
                </a:lnTo>
                <a:lnTo>
                  <a:pt x="861" y="542"/>
                </a:lnTo>
                <a:lnTo>
                  <a:pt x="861" y="549"/>
                </a:lnTo>
                <a:lnTo>
                  <a:pt x="875" y="548"/>
                </a:lnTo>
                <a:lnTo>
                  <a:pt x="887" y="542"/>
                </a:lnTo>
                <a:lnTo>
                  <a:pt x="899" y="534"/>
                </a:lnTo>
                <a:lnTo>
                  <a:pt x="910" y="526"/>
                </a:lnTo>
                <a:lnTo>
                  <a:pt x="921" y="518"/>
                </a:lnTo>
                <a:lnTo>
                  <a:pt x="928" y="511"/>
                </a:lnTo>
                <a:lnTo>
                  <a:pt x="935" y="505"/>
                </a:lnTo>
                <a:lnTo>
                  <a:pt x="938" y="502"/>
                </a:lnTo>
                <a:lnTo>
                  <a:pt x="929" y="498"/>
                </a:lnTo>
                <a:lnTo>
                  <a:pt x="919" y="493"/>
                </a:lnTo>
                <a:lnTo>
                  <a:pt x="910" y="486"/>
                </a:lnTo>
                <a:lnTo>
                  <a:pt x="901" y="479"/>
                </a:lnTo>
                <a:lnTo>
                  <a:pt x="892" y="470"/>
                </a:lnTo>
                <a:lnTo>
                  <a:pt x="883" y="463"/>
                </a:lnTo>
                <a:lnTo>
                  <a:pt x="876" y="454"/>
                </a:lnTo>
                <a:lnTo>
                  <a:pt x="869" y="447"/>
                </a:lnTo>
                <a:lnTo>
                  <a:pt x="862" y="447"/>
                </a:lnTo>
                <a:lnTo>
                  <a:pt x="853" y="445"/>
                </a:lnTo>
                <a:lnTo>
                  <a:pt x="843" y="445"/>
                </a:lnTo>
                <a:lnTo>
                  <a:pt x="832" y="445"/>
                </a:lnTo>
                <a:lnTo>
                  <a:pt x="822" y="447"/>
                </a:lnTo>
                <a:lnTo>
                  <a:pt x="811" y="452"/>
                </a:lnTo>
                <a:lnTo>
                  <a:pt x="806" y="458"/>
                </a:lnTo>
                <a:lnTo>
                  <a:pt x="800" y="463"/>
                </a:lnTo>
                <a:lnTo>
                  <a:pt x="795" y="468"/>
                </a:lnTo>
                <a:lnTo>
                  <a:pt x="792" y="475"/>
                </a:lnTo>
                <a:close/>
                <a:moveTo>
                  <a:pt x="1217" y="410"/>
                </a:moveTo>
                <a:lnTo>
                  <a:pt x="1217" y="419"/>
                </a:lnTo>
                <a:lnTo>
                  <a:pt x="1217" y="427"/>
                </a:lnTo>
                <a:lnTo>
                  <a:pt x="1216" y="436"/>
                </a:lnTo>
                <a:lnTo>
                  <a:pt x="1214" y="442"/>
                </a:lnTo>
                <a:lnTo>
                  <a:pt x="1208" y="449"/>
                </a:lnTo>
                <a:lnTo>
                  <a:pt x="1203" y="452"/>
                </a:lnTo>
                <a:lnTo>
                  <a:pt x="1194" y="454"/>
                </a:lnTo>
                <a:lnTo>
                  <a:pt x="1184" y="456"/>
                </a:lnTo>
                <a:lnTo>
                  <a:pt x="1187" y="459"/>
                </a:lnTo>
                <a:lnTo>
                  <a:pt x="1191" y="461"/>
                </a:lnTo>
                <a:lnTo>
                  <a:pt x="1196" y="465"/>
                </a:lnTo>
                <a:lnTo>
                  <a:pt x="1200" y="468"/>
                </a:lnTo>
                <a:lnTo>
                  <a:pt x="1205" y="472"/>
                </a:lnTo>
                <a:lnTo>
                  <a:pt x="1210" y="475"/>
                </a:lnTo>
                <a:lnTo>
                  <a:pt x="1214" y="479"/>
                </a:lnTo>
                <a:lnTo>
                  <a:pt x="1217" y="482"/>
                </a:lnTo>
                <a:lnTo>
                  <a:pt x="1235" y="465"/>
                </a:lnTo>
                <a:lnTo>
                  <a:pt x="1238" y="465"/>
                </a:lnTo>
                <a:lnTo>
                  <a:pt x="1240" y="465"/>
                </a:lnTo>
                <a:lnTo>
                  <a:pt x="1244" y="466"/>
                </a:lnTo>
                <a:lnTo>
                  <a:pt x="1247" y="468"/>
                </a:lnTo>
                <a:lnTo>
                  <a:pt x="1251" y="470"/>
                </a:lnTo>
                <a:lnTo>
                  <a:pt x="1254" y="472"/>
                </a:lnTo>
                <a:lnTo>
                  <a:pt x="1258" y="473"/>
                </a:lnTo>
                <a:lnTo>
                  <a:pt x="1261" y="473"/>
                </a:lnTo>
                <a:lnTo>
                  <a:pt x="1235" y="445"/>
                </a:lnTo>
                <a:lnTo>
                  <a:pt x="1235" y="440"/>
                </a:lnTo>
                <a:lnTo>
                  <a:pt x="1235" y="435"/>
                </a:lnTo>
                <a:lnTo>
                  <a:pt x="1235" y="431"/>
                </a:lnTo>
                <a:lnTo>
                  <a:pt x="1235" y="427"/>
                </a:lnTo>
                <a:lnTo>
                  <a:pt x="1235" y="424"/>
                </a:lnTo>
                <a:lnTo>
                  <a:pt x="1231" y="420"/>
                </a:lnTo>
                <a:lnTo>
                  <a:pt x="1226" y="415"/>
                </a:lnTo>
                <a:lnTo>
                  <a:pt x="1217" y="410"/>
                </a:lnTo>
                <a:close/>
                <a:moveTo>
                  <a:pt x="1117" y="138"/>
                </a:moveTo>
                <a:lnTo>
                  <a:pt x="1117" y="148"/>
                </a:lnTo>
                <a:lnTo>
                  <a:pt x="1118" y="154"/>
                </a:lnTo>
                <a:lnTo>
                  <a:pt x="1122" y="155"/>
                </a:lnTo>
                <a:lnTo>
                  <a:pt x="1125" y="155"/>
                </a:lnTo>
                <a:lnTo>
                  <a:pt x="1129" y="152"/>
                </a:lnTo>
                <a:lnTo>
                  <a:pt x="1134" y="148"/>
                </a:lnTo>
                <a:lnTo>
                  <a:pt x="1141" y="143"/>
                </a:lnTo>
                <a:lnTo>
                  <a:pt x="1147" y="138"/>
                </a:lnTo>
                <a:lnTo>
                  <a:pt x="1164" y="157"/>
                </a:lnTo>
                <a:lnTo>
                  <a:pt x="1171" y="155"/>
                </a:lnTo>
                <a:lnTo>
                  <a:pt x="1178" y="155"/>
                </a:lnTo>
                <a:lnTo>
                  <a:pt x="1187" y="157"/>
                </a:lnTo>
                <a:lnTo>
                  <a:pt x="1196" y="159"/>
                </a:lnTo>
                <a:lnTo>
                  <a:pt x="1205" y="161"/>
                </a:lnTo>
                <a:lnTo>
                  <a:pt x="1216" y="164"/>
                </a:lnTo>
                <a:lnTo>
                  <a:pt x="1224" y="166"/>
                </a:lnTo>
                <a:lnTo>
                  <a:pt x="1235" y="168"/>
                </a:lnTo>
                <a:lnTo>
                  <a:pt x="1235" y="173"/>
                </a:lnTo>
                <a:lnTo>
                  <a:pt x="1237" y="178"/>
                </a:lnTo>
                <a:lnTo>
                  <a:pt x="1238" y="182"/>
                </a:lnTo>
                <a:lnTo>
                  <a:pt x="1240" y="184"/>
                </a:lnTo>
                <a:lnTo>
                  <a:pt x="1244" y="185"/>
                </a:lnTo>
                <a:lnTo>
                  <a:pt x="1249" y="189"/>
                </a:lnTo>
                <a:lnTo>
                  <a:pt x="1254" y="191"/>
                </a:lnTo>
                <a:lnTo>
                  <a:pt x="1260" y="194"/>
                </a:lnTo>
                <a:lnTo>
                  <a:pt x="1260" y="201"/>
                </a:lnTo>
                <a:lnTo>
                  <a:pt x="1260" y="208"/>
                </a:lnTo>
                <a:lnTo>
                  <a:pt x="1261" y="214"/>
                </a:lnTo>
                <a:lnTo>
                  <a:pt x="1261" y="219"/>
                </a:lnTo>
                <a:lnTo>
                  <a:pt x="1265" y="222"/>
                </a:lnTo>
                <a:lnTo>
                  <a:pt x="1267" y="224"/>
                </a:lnTo>
                <a:lnTo>
                  <a:pt x="1272" y="224"/>
                </a:lnTo>
                <a:lnTo>
                  <a:pt x="1277" y="222"/>
                </a:lnTo>
                <a:lnTo>
                  <a:pt x="1277" y="230"/>
                </a:lnTo>
                <a:lnTo>
                  <a:pt x="1276" y="235"/>
                </a:lnTo>
                <a:lnTo>
                  <a:pt x="1274" y="240"/>
                </a:lnTo>
                <a:lnTo>
                  <a:pt x="1272" y="244"/>
                </a:lnTo>
                <a:lnTo>
                  <a:pt x="1270" y="249"/>
                </a:lnTo>
                <a:lnTo>
                  <a:pt x="1267" y="253"/>
                </a:lnTo>
                <a:lnTo>
                  <a:pt x="1263" y="256"/>
                </a:lnTo>
                <a:lnTo>
                  <a:pt x="1260" y="260"/>
                </a:lnTo>
                <a:lnTo>
                  <a:pt x="1256" y="256"/>
                </a:lnTo>
                <a:lnTo>
                  <a:pt x="1253" y="253"/>
                </a:lnTo>
                <a:lnTo>
                  <a:pt x="1249" y="249"/>
                </a:lnTo>
                <a:lnTo>
                  <a:pt x="1246" y="247"/>
                </a:lnTo>
                <a:lnTo>
                  <a:pt x="1242" y="244"/>
                </a:lnTo>
                <a:lnTo>
                  <a:pt x="1237" y="242"/>
                </a:lnTo>
                <a:lnTo>
                  <a:pt x="1231" y="242"/>
                </a:lnTo>
                <a:lnTo>
                  <a:pt x="1226" y="240"/>
                </a:lnTo>
                <a:lnTo>
                  <a:pt x="1226" y="244"/>
                </a:lnTo>
                <a:lnTo>
                  <a:pt x="1226" y="247"/>
                </a:lnTo>
                <a:lnTo>
                  <a:pt x="1228" y="251"/>
                </a:lnTo>
                <a:lnTo>
                  <a:pt x="1230" y="254"/>
                </a:lnTo>
                <a:lnTo>
                  <a:pt x="1231" y="258"/>
                </a:lnTo>
                <a:lnTo>
                  <a:pt x="1233" y="261"/>
                </a:lnTo>
                <a:lnTo>
                  <a:pt x="1233" y="265"/>
                </a:lnTo>
                <a:lnTo>
                  <a:pt x="1235" y="268"/>
                </a:lnTo>
                <a:lnTo>
                  <a:pt x="1228" y="272"/>
                </a:lnTo>
                <a:lnTo>
                  <a:pt x="1224" y="274"/>
                </a:lnTo>
                <a:lnTo>
                  <a:pt x="1221" y="276"/>
                </a:lnTo>
                <a:lnTo>
                  <a:pt x="1217" y="276"/>
                </a:lnTo>
                <a:lnTo>
                  <a:pt x="1214" y="276"/>
                </a:lnTo>
                <a:lnTo>
                  <a:pt x="1210" y="274"/>
                </a:lnTo>
                <a:lnTo>
                  <a:pt x="1205" y="272"/>
                </a:lnTo>
                <a:lnTo>
                  <a:pt x="1200" y="268"/>
                </a:lnTo>
                <a:lnTo>
                  <a:pt x="1182" y="288"/>
                </a:lnTo>
                <a:lnTo>
                  <a:pt x="1155" y="260"/>
                </a:lnTo>
                <a:lnTo>
                  <a:pt x="1104" y="260"/>
                </a:lnTo>
                <a:lnTo>
                  <a:pt x="1108" y="260"/>
                </a:lnTo>
                <a:lnTo>
                  <a:pt x="1111" y="258"/>
                </a:lnTo>
                <a:lnTo>
                  <a:pt x="1117" y="256"/>
                </a:lnTo>
                <a:lnTo>
                  <a:pt x="1122" y="254"/>
                </a:lnTo>
                <a:lnTo>
                  <a:pt x="1127" y="253"/>
                </a:lnTo>
                <a:lnTo>
                  <a:pt x="1134" y="251"/>
                </a:lnTo>
                <a:lnTo>
                  <a:pt x="1140" y="251"/>
                </a:lnTo>
                <a:lnTo>
                  <a:pt x="1147" y="251"/>
                </a:lnTo>
                <a:lnTo>
                  <a:pt x="1150" y="244"/>
                </a:lnTo>
                <a:lnTo>
                  <a:pt x="1154" y="237"/>
                </a:lnTo>
                <a:lnTo>
                  <a:pt x="1157" y="230"/>
                </a:lnTo>
                <a:lnTo>
                  <a:pt x="1161" y="222"/>
                </a:lnTo>
                <a:lnTo>
                  <a:pt x="1166" y="215"/>
                </a:lnTo>
                <a:lnTo>
                  <a:pt x="1170" y="208"/>
                </a:lnTo>
                <a:lnTo>
                  <a:pt x="1175" y="201"/>
                </a:lnTo>
                <a:lnTo>
                  <a:pt x="1182" y="194"/>
                </a:lnTo>
                <a:lnTo>
                  <a:pt x="1177" y="187"/>
                </a:lnTo>
                <a:lnTo>
                  <a:pt x="1168" y="182"/>
                </a:lnTo>
                <a:lnTo>
                  <a:pt x="1157" y="178"/>
                </a:lnTo>
                <a:lnTo>
                  <a:pt x="1147" y="175"/>
                </a:lnTo>
                <a:lnTo>
                  <a:pt x="1134" y="173"/>
                </a:lnTo>
                <a:lnTo>
                  <a:pt x="1122" y="173"/>
                </a:lnTo>
                <a:lnTo>
                  <a:pt x="1111" y="173"/>
                </a:lnTo>
                <a:lnTo>
                  <a:pt x="1104" y="177"/>
                </a:lnTo>
                <a:lnTo>
                  <a:pt x="1104" y="175"/>
                </a:lnTo>
                <a:lnTo>
                  <a:pt x="1101" y="173"/>
                </a:lnTo>
                <a:lnTo>
                  <a:pt x="1099" y="169"/>
                </a:lnTo>
                <a:lnTo>
                  <a:pt x="1094" y="168"/>
                </a:lnTo>
                <a:lnTo>
                  <a:pt x="1090" y="164"/>
                </a:lnTo>
                <a:lnTo>
                  <a:pt x="1087" y="161"/>
                </a:lnTo>
                <a:lnTo>
                  <a:pt x="1081" y="159"/>
                </a:lnTo>
                <a:lnTo>
                  <a:pt x="1078" y="157"/>
                </a:lnTo>
                <a:lnTo>
                  <a:pt x="1085" y="152"/>
                </a:lnTo>
                <a:lnTo>
                  <a:pt x="1092" y="147"/>
                </a:lnTo>
                <a:lnTo>
                  <a:pt x="1097" y="143"/>
                </a:lnTo>
                <a:lnTo>
                  <a:pt x="1104" y="139"/>
                </a:lnTo>
                <a:lnTo>
                  <a:pt x="1110" y="138"/>
                </a:lnTo>
                <a:lnTo>
                  <a:pt x="1113" y="138"/>
                </a:lnTo>
                <a:lnTo>
                  <a:pt x="1115" y="138"/>
                </a:lnTo>
                <a:lnTo>
                  <a:pt x="1117" y="138"/>
                </a:lnTo>
                <a:close/>
                <a:moveTo>
                  <a:pt x="1131" y="102"/>
                </a:moveTo>
                <a:lnTo>
                  <a:pt x="1134" y="102"/>
                </a:lnTo>
                <a:lnTo>
                  <a:pt x="1138" y="104"/>
                </a:lnTo>
                <a:lnTo>
                  <a:pt x="1143" y="106"/>
                </a:lnTo>
                <a:lnTo>
                  <a:pt x="1147" y="108"/>
                </a:lnTo>
                <a:lnTo>
                  <a:pt x="1152" y="108"/>
                </a:lnTo>
                <a:lnTo>
                  <a:pt x="1157" y="109"/>
                </a:lnTo>
                <a:lnTo>
                  <a:pt x="1161" y="111"/>
                </a:lnTo>
                <a:lnTo>
                  <a:pt x="1164" y="111"/>
                </a:lnTo>
                <a:lnTo>
                  <a:pt x="1171" y="108"/>
                </a:lnTo>
                <a:lnTo>
                  <a:pt x="1180" y="106"/>
                </a:lnTo>
                <a:lnTo>
                  <a:pt x="1189" y="104"/>
                </a:lnTo>
                <a:lnTo>
                  <a:pt x="1200" y="101"/>
                </a:lnTo>
                <a:lnTo>
                  <a:pt x="1208" y="99"/>
                </a:lnTo>
                <a:lnTo>
                  <a:pt x="1219" y="95"/>
                </a:lnTo>
                <a:lnTo>
                  <a:pt x="1228" y="90"/>
                </a:lnTo>
                <a:lnTo>
                  <a:pt x="1235" y="85"/>
                </a:lnTo>
                <a:lnTo>
                  <a:pt x="1238" y="85"/>
                </a:lnTo>
                <a:lnTo>
                  <a:pt x="1240" y="86"/>
                </a:lnTo>
                <a:lnTo>
                  <a:pt x="1244" y="86"/>
                </a:lnTo>
                <a:lnTo>
                  <a:pt x="1247" y="88"/>
                </a:lnTo>
                <a:lnTo>
                  <a:pt x="1251" y="90"/>
                </a:lnTo>
                <a:lnTo>
                  <a:pt x="1254" y="92"/>
                </a:lnTo>
                <a:lnTo>
                  <a:pt x="1258" y="93"/>
                </a:lnTo>
                <a:lnTo>
                  <a:pt x="1260" y="93"/>
                </a:lnTo>
                <a:lnTo>
                  <a:pt x="1286" y="65"/>
                </a:lnTo>
                <a:lnTo>
                  <a:pt x="1302" y="65"/>
                </a:lnTo>
                <a:lnTo>
                  <a:pt x="1313" y="62"/>
                </a:lnTo>
                <a:lnTo>
                  <a:pt x="1323" y="58"/>
                </a:lnTo>
                <a:lnTo>
                  <a:pt x="1332" y="53"/>
                </a:lnTo>
                <a:lnTo>
                  <a:pt x="1341" y="46"/>
                </a:lnTo>
                <a:lnTo>
                  <a:pt x="1348" y="37"/>
                </a:lnTo>
                <a:lnTo>
                  <a:pt x="1357" y="28"/>
                </a:lnTo>
                <a:lnTo>
                  <a:pt x="1366" y="17"/>
                </a:lnTo>
                <a:lnTo>
                  <a:pt x="1371" y="21"/>
                </a:lnTo>
                <a:lnTo>
                  <a:pt x="1378" y="21"/>
                </a:lnTo>
                <a:lnTo>
                  <a:pt x="1385" y="19"/>
                </a:lnTo>
                <a:lnTo>
                  <a:pt x="1392" y="16"/>
                </a:lnTo>
                <a:lnTo>
                  <a:pt x="1399" y="14"/>
                </a:lnTo>
                <a:lnTo>
                  <a:pt x="1408" y="10"/>
                </a:lnTo>
                <a:lnTo>
                  <a:pt x="1417" y="9"/>
                </a:lnTo>
                <a:lnTo>
                  <a:pt x="1426" y="7"/>
                </a:lnTo>
                <a:lnTo>
                  <a:pt x="1424" y="7"/>
                </a:lnTo>
                <a:lnTo>
                  <a:pt x="1422" y="5"/>
                </a:lnTo>
                <a:lnTo>
                  <a:pt x="1420" y="3"/>
                </a:lnTo>
                <a:lnTo>
                  <a:pt x="1417" y="3"/>
                </a:lnTo>
                <a:lnTo>
                  <a:pt x="1415" y="2"/>
                </a:lnTo>
                <a:lnTo>
                  <a:pt x="1412" y="0"/>
                </a:lnTo>
                <a:lnTo>
                  <a:pt x="1408" y="0"/>
                </a:lnTo>
                <a:lnTo>
                  <a:pt x="1403" y="3"/>
                </a:lnTo>
                <a:lnTo>
                  <a:pt x="1399" y="5"/>
                </a:lnTo>
                <a:lnTo>
                  <a:pt x="1397" y="5"/>
                </a:lnTo>
                <a:lnTo>
                  <a:pt x="1396" y="5"/>
                </a:lnTo>
                <a:lnTo>
                  <a:pt x="1394" y="5"/>
                </a:lnTo>
                <a:lnTo>
                  <a:pt x="1390" y="5"/>
                </a:lnTo>
                <a:lnTo>
                  <a:pt x="1387" y="7"/>
                </a:lnTo>
                <a:lnTo>
                  <a:pt x="1382" y="10"/>
                </a:lnTo>
                <a:lnTo>
                  <a:pt x="1376" y="7"/>
                </a:lnTo>
                <a:lnTo>
                  <a:pt x="1369" y="5"/>
                </a:lnTo>
                <a:lnTo>
                  <a:pt x="1362" y="3"/>
                </a:lnTo>
                <a:lnTo>
                  <a:pt x="1357" y="3"/>
                </a:lnTo>
                <a:lnTo>
                  <a:pt x="1350" y="3"/>
                </a:lnTo>
                <a:lnTo>
                  <a:pt x="1343" y="5"/>
                </a:lnTo>
                <a:lnTo>
                  <a:pt x="1337" y="7"/>
                </a:lnTo>
                <a:lnTo>
                  <a:pt x="1330" y="10"/>
                </a:lnTo>
                <a:lnTo>
                  <a:pt x="1318" y="7"/>
                </a:lnTo>
                <a:lnTo>
                  <a:pt x="1304" y="7"/>
                </a:lnTo>
                <a:lnTo>
                  <a:pt x="1286" y="9"/>
                </a:lnTo>
                <a:lnTo>
                  <a:pt x="1269" y="10"/>
                </a:lnTo>
                <a:lnTo>
                  <a:pt x="1249" y="14"/>
                </a:lnTo>
                <a:lnTo>
                  <a:pt x="1231" y="16"/>
                </a:lnTo>
                <a:lnTo>
                  <a:pt x="1214" y="19"/>
                </a:lnTo>
                <a:lnTo>
                  <a:pt x="1200" y="19"/>
                </a:lnTo>
                <a:lnTo>
                  <a:pt x="1203" y="23"/>
                </a:lnTo>
                <a:lnTo>
                  <a:pt x="1208" y="28"/>
                </a:lnTo>
                <a:lnTo>
                  <a:pt x="1214" y="33"/>
                </a:lnTo>
                <a:lnTo>
                  <a:pt x="1221" y="37"/>
                </a:lnTo>
                <a:lnTo>
                  <a:pt x="1228" y="42"/>
                </a:lnTo>
                <a:lnTo>
                  <a:pt x="1233" y="48"/>
                </a:lnTo>
                <a:lnTo>
                  <a:pt x="1238" y="53"/>
                </a:lnTo>
                <a:lnTo>
                  <a:pt x="1244" y="56"/>
                </a:lnTo>
                <a:lnTo>
                  <a:pt x="1233" y="62"/>
                </a:lnTo>
                <a:lnTo>
                  <a:pt x="1221" y="67"/>
                </a:lnTo>
                <a:lnTo>
                  <a:pt x="1210" y="76"/>
                </a:lnTo>
                <a:lnTo>
                  <a:pt x="1196" y="83"/>
                </a:lnTo>
                <a:lnTo>
                  <a:pt x="1182" y="90"/>
                </a:lnTo>
                <a:lnTo>
                  <a:pt x="1166" y="97"/>
                </a:lnTo>
                <a:lnTo>
                  <a:pt x="1148" y="101"/>
                </a:lnTo>
                <a:lnTo>
                  <a:pt x="1131" y="102"/>
                </a:lnTo>
                <a:close/>
                <a:moveTo>
                  <a:pt x="947" y="148"/>
                </a:moveTo>
                <a:lnTo>
                  <a:pt x="942" y="148"/>
                </a:lnTo>
                <a:lnTo>
                  <a:pt x="935" y="148"/>
                </a:lnTo>
                <a:lnTo>
                  <a:pt x="928" y="148"/>
                </a:lnTo>
                <a:lnTo>
                  <a:pt x="922" y="148"/>
                </a:lnTo>
                <a:lnTo>
                  <a:pt x="915" y="147"/>
                </a:lnTo>
                <a:lnTo>
                  <a:pt x="908" y="145"/>
                </a:lnTo>
                <a:lnTo>
                  <a:pt x="903" y="143"/>
                </a:lnTo>
                <a:lnTo>
                  <a:pt x="896" y="139"/>
                </a:lnTo>
                <a:lnTo>
                  <a:pt x="892" y="139"/>
                </a:lnTo>
                <a:lnTo>
                  <a:pt x="889" y="141"/>
                </a:lnTo>
                <a:lnTo>
                  <a:pt x="885" y="143"/>
                </a:lnTo>
                <a:lnTo>
                  <a:pt x="883" y="145"/>
                </a:lnTo>
                <a:lnTo>
                  <a:pt x="880" y="147"/>
                </a:lnTo>
                <a:lnTo>
                  <a:pt x="876" y="147"/>
                </a:lnTo>
                <a:lnTo>
                  <a:pt x="873" y="148"/>
                </a:lnTo>
                <a:lnTo>
                  <a:pt x="869" y="148"/>
                </a:lnTo>
                <a:lnTo>
                  <a:pt x="852" y="131"/>
                </a:lnTo>
                <a:lnTo>
                  <a:pt x="848" y="131"/>
                </a:lnTo>
                <a:lnTo>
                  <a:pt x="846" y="132"/>
                </a:lnTo>
                <a:lnTo>
                  <a:pt x="843" y="134"/>
                </a:lnTo>
                <a:lnTo>
                  <a:pt x="839" y="136"/>
                </a:lnTo>
                <a:lnTo>
                  <a:pt x="836" y="136"/>
                </a:lnTo>
                <a:lnTo>
                  <a:pt x="832" y="138"/>
                </a:lnTo>
                <a:lnTo>
                  <a:pt x="829" y="139"/>
                </a:lnTo>
                <a:lnTo>
                  <a:pt x="825" y="139"/>
                </a:lnTo>
                <a:lnTo>
                  <a:pt x="809" y="122"/>
                </a:lnTo>
                <a:lnTo>
                  <a:pt x="792" y="122"/>
                </a:lnTo>
                <a:lnTo>
                  <a:pt x="788" y="124"/>
                </a:lnTo>
                <a:lnTo>
                  <a:pt x="783" y="127"/>
                </a:lnTo>
                <a:lnTo>
                  <a:pt x="779" y="134"/>
                </a:lnTo>
                <a:lnTo>
                  <a:pt x="776" y="141"/>
                </a:lnTo>
                <a:lnTo>
                  <a:pt x="770" y="148"/>
                </a:lnTo>
                <a:lnTo>
                  <a:pt x="769" y="155"/>
                </a:lnTo>
                <a:lnTo>
                  <a:pt x="767" y="162"/>
                </a:lnTo>
                <a:lnTo>
                  <a:pt x="765" y="168"/>
                </a:lnTo>
                <a:lnTo>
                  <a:pt x="772" y="166"/>
                </a:lnTo>
                <a:lnTo>
                  <a:pt x="778" y="166"/>
                </a:lnTo>
                <a:lnTo>
                  <a:pt x="781" y="164"/>
                </a:lnTo>
                <a:lnTo>
                  <a:pt x="786" y="161"/>
                </a:lnTo>
                <a:lnTo>
                  <a:pt x="790" y="159"/>
                </a:lnTo>
                <a:lnTo>
                  <a:pt x="793" y="155"/>
                </a:lnTo>
                <a:lnTo>
                  <a:pt x="797" y="152"/>
                </a:lnTo>
                <a:lnTo>
                  <a:pt x="800" y="148"/>
                </a:lnTo>
                <a:lnTo>
                  <a:pt x="852" y="148"/>
                </a:lnTo>
                <a:lnTo>
                  <a:pt x="846" y="150"/>
                </a:lnTo>
                <a:lnTo>
                  <a:pt x="841" y="150"/>
                </a:lnTo>
                <a:lnTo>
                  <a:pt x="836" y="152"/>
                </a:lnTo>
                <a:lnTo>
                  <a:pt x="834" y="155"/>
                </a:lnTo>
                <a:lnTo>
                  <a:pt x="832" y="159"/>
                </a:lnTo>
                <a:lnTo>
                  <a:pt x="831" y="164"/>
                </a:lnTo>
                <a:lnTo>
                  <a:pt x="832" y="169"/>
                </a:lnTo>
                <a:lnTo>
                  <a:pt x="834" y="177"/>
                </a:lnTo>
                <a:lnTo>
                  <a:pt x="831" y="177"/>
                </a:lnTo>
                <a:lnTo>
                  <a:pt x="829" y="178"/>
                </a:lnTo>
                <a:lnTo>
                  <a:pt x="825" y="178"/>
                </a:lnTo>
                <a:lnTo>
                  <a:pt x="822" y="180"/>
                </a:lnTo>
                <a:lnTo>
                  <a:pt x="818" y="182"/>
                </a:lnTo>
                <a:lnTo>
                  <a:pt x="815" y="184"/>
                </a:lnTo>
                <a:lnTo>
                  <a:pt x="813" y="185"/>
                </a:lnTo>
                <a:lnTo>
                  <a:pt x="809" y="185"/>
                </a:lnTo>
                <a:lnTo>
                  <a:pt x="825" y="191"/>
                </a:lnTo>
                <a:lnTo>
                  <a:pt x="845" y="194"/>
                </a:lnTo>
                <a:lnTo>
                  <a:pt x="862" y="196"/>
                </a:lnTo>
                <a:lnTo>
                  <a:pt x="882" y="194"/>
                </a:lnTo>
                <a:lnTo>
                  <a:pt x="891" y="192"/>
                </a:lnTo>
                <a:lnTo>
                  <a:pt x="899" y="189"/>
                </a:lnTo>
                <a:lnTo>
                  <a:pt x="908" y="185"/>
                </a:lnTo>
                <a:lnTo>
                  <a:pt x="917" y="180"/>
                </a:lnTo>
                <a:lnTo>
                  <a:pt x="926" y="175"/>
                </a:lnTo>
                <a:lnTo>
                  <a:pt x="933" y="168"/>
                </a:lnTo>
                <a:lnTo>
                  <a:pt x="942" y="159"/>
                </a:lnTo>
                <a:lnTo>
                  <a:pt x="947" y="148"/>
                </a:lnTo>
                <a:close/>
                <a:moveTo>
                  <a:pt x="1161" y="71"/>
                </a:moveTo>
                <a:lnTo>
                  <a:pt x="1150" y="71"/>
                </a:lnTo>
                <a:lnTo>
                  <a:pt x="1141" y="71"/>
                </a:lnTo>
                <a:lnTo>
                  <a:pt x="1133" y="71"/>
                </a:lnTo>
                <a:lnTo>
                  <a:pt x="1122" y="71"/>
                </a:lnTo>
                <a:lnTo>
                  <a:pt x="1113" y="72"/>
                </a:lnTo>
                <a:lnTo>
                  <a:pt x="1106" y="74"/>
                </a:lnTo>
                <a:lnTo>
                  <a:pt x="1099" y="76"/>
                </a:lnTo>
                <a:lnTo>
                  <a:pt x="1092" y="79"/>
                </a:lnTo>
                <a:lnTo>
                  <a:pt x="1088" y="76"/>
                </a:lnTo>
                <a:lnTo>
                  <a:pt x="1085" y="72"/>
                </a:lnTo>
                <a:lnTo>
                  <a:pt x="1081" y="69"/>
                </a:lnTo>
                <a:lnTo>
                  <a:pt x="1078" y="67"/>
                </a:lnTo>
                <a:lnTo>
                  <a:pt x="1072" y="65"/>
                </a:lnTo>
                <a:lnTo>
                  <a:pt x="1069" y="63"/>
                </a:lnTo>
                <a:lnTo>
                  <a:pt x="1064" y="62"/>
                </a:lnTo>
                <a:lnTo>
                  <a:pt x="1057" y="62"/>
                </a:lnTo>
                <a:lnTo>
                  <a:pt x="1057" y="58"/>
                </a:lnTo>
                <a:lnTo>
                  <a:pt x="1057" y="55"/>
                </a:lnTo>
                <a:lnTo>
                  <a:pt x="1058" y="51"/>
                </a:lnTo>
                <a:lnTo>
                  <a:pt x="1058" y="48"/>
                </a:lnTo>
                <a:lnTo>
                  <a:pt x="1058" y="46"/>
                </a:lnTo>
                <a:lnTo>
                  <a:pt x="1058" y="42"/>
                </a:lnTo>
                <a:lnTo>
                  <a:pt x="1058" y="39"/>
                </a:lnTo>
                <a:lnTo>
                  <a:pt x="1058" y="35"/>
                </a:lnTo>
                <a:lnTo>
                  <a:pt x="1048" y="16"/>
                </a:lnTo>
                <a:lnTo>
                  <a:pt x="1051" y="17"/>
                </a:lnTo>
                <a:lnTo>
                  <a:pt x="1058" y="23"/>
                </a:lnTo>
                <a:lnTo>
                  <a:pt x="1065" y="32"/>
                </a:lnTo>
                <a:lnTo>
                  <a:pt x="1072" y="42"/>
                </a:lnTo>
                <a:lnTo>
                  <a:pt x="1080" y="53"/>
                </a:lnTo>
                <a:lnTo>
                  <a:pt x="1087" y="62"/>
                </a:lnTo>
                <a:lnTo>
                  <a:pt x="1090" y="67"/>
                </a:lnTo>
                <a:lnTo>
                  <a:pt x="1092" y="71"/>
                </a:lnTo>
                <a:lnTo>
                  <a:pt x="1101" y="69"/>
                </a:lnTo>
                <a:lnTo>
                  <a:pt x="1110" y="69"/>
                </a:lnTo>
                <a:lnTo>
                  <a:pt x="1118" y="67"/>
                </a:lnTo>
                <a:lnTo>
                  <a:pt x="1125" y="67"/>
                </a:lnTo>
                <a:lnTo>
                  <a:pt x="1134" y="65"/>
                </a:lnTo>
                <a:lnTo>
                  <a:pt x="1143" y="67"/>
                </a:lnTo>
                <a:lnTo>
                  <a:pt x="1152" y="67"/>
                </a:lnTo>
                <a:lnTo>
                  <a:pt x="1161" y="71"/>
                </a:lnTo>
                <a:close/>
                <a:moveTo>
                  <a:pt x="956" y="131"/>
                </a:moveTo>
                <a:lnTo>
                  <a:pt x="959" y="118"/>
                </a:lnTo>
                <a:lnTo>
                  <a:pt x="961" y="111"/>
                </a:lnTo>
                <a:lnTo>
                  <a:pt x="961" y="106"/>
                </a:lnTo>
                <a:lnTo>
                  <a:pt x="959" y="104"/>
                </a:lnTo>
                <a:lnTo>
                  <a:pt x="958" y="106"/>
                </a:lnTo>
                <a:lnTo>
                  <a:pt x="954" y="109"/>
                </a:lnTo>
                <a:lnTo>
                  <a:pt x="947" y="115"/>
                </a:lnTo>
                <a:lnTo>
                  <a:pt x="938" y="120"/>
                </a:lnTo>
                <a:lnTo>
                  <a:pt x="933" y="115"/>
                </a:lnTo>
                <a:lnTo>
                  <a:pt x="926" y="109"/>
                </a:lnTo>
                <a:lnTo>
                  <a:pt x="921" y="106"/>
                </a:lnTo>
                <a:lnTo>
                  <a:pt x="915" y="102"/>
                </a:lnTo>
                <a:lnTo>
                  <a:pt x="910" y="99"/>
                </a:lnTo>
                <a:lnTo>
                  <a:pt x="906" y="95"/>
                </a:lnTo>
                <a:lnTo>
                  <a:pt x="905" y="90"/>
                </a:lnTo>
                <a:lnTo>
                  <a:pt x="903" y="83"/>
                </a:lnTo>
                <a:lnTo>
                  <a:pt x="894" y="85"/>
                </a:lnTo>
                <a:lnTo>
                  <a:pt x="887" y="85"/>
                </a:lnTo>
                <a:lnTo>
                  <a:pt x="880" y="86"/>
                </a:lnTo>
                <a:lnTo>
                  <a:pt x="875" y="86"/>
                </a:lnTo>
                <a:lnTo>
                  <a:pt x="869" y="88"/>
                </a:lnTo>
                <a:lnTo>
                  <a:pt x="864" y="88"/>
                </a:lnTo>
                <a:lnTo>
                  <a:pt x="859" y="86"/>
                </a:lnTo>
                <a:lnTo>
                  <a:pt x="852" y="83"/>
                </a:lnTo>
                <a:lnTo>
                  <a:pt x="846" y="86"/>
                </a:lnTo>
                <a:lnTo>
                  <a:pt x="839" y="90"/>
                </a:lnTo>
                <a:lnTo>
                  <a:pt x="834" y="92"/>
                </a:lnTo>
                <a:lnTo>
                  <a:pt x="829" y="95"/>
                </a:lnTo>
                <a:lnTo>
                  <a:pt x="823" y="99"/>
                </a:lnTo>
                <a:lnTo>
                  <a:pt x="820" y="104"/>
                </a:lnTo>
                <a:lnTo>
                  <a:pt x="818" y="111"/>
                </a:lnTo>
                <a:lnTo>
                  <a:pt x="816" y="120"/>
                </a:lnTo>
                <a:lnTo>
                  <a:pt x="823" y="116"/>
                </a:lnTo>
                <a:lnTo>
                  <a:pt x="832" y="115"/>
                </a:lnTo>
                <a:lnTo>
                  <a:pt x="843" y="111"/>
                </a:lnTo>
                <a:lnTo>
                  <a:pt x="852" y="108"/>
                </a:lnTo>
                <a:lnTo>
                  <a:pt x="862" y="106"/>
                </a:lnTo>
                <a:lnTo>
                  <a:pt x="871" y="104"/>
                </a:lnTo>
                <a:lnTo>
                  <a:pt x="880" y="102"/>
                </a:lnTo>
                <a:lnTo>
                  <a:pt x="887" y="102"/>
                </a:lnTo>
                <a:lnTo>
                  <a:pt x="869" y="120"/>
                </a:lnTo>
                <a:lnTo>
                  <a:pt x="876" y="122"/>
                </a:lnTo>
                <a:lnTo>
                  <a:pt x="883" y="122"/>
                </a:lnTo>
                <a:lnTo>
                  <a:pt x="892" y="124"/>
                </a:lnTo>
                <a:lnTo>
                  <a:pt x="899" y="125"/>
                </a:lnTo>
                <a:lnTo>
                  <a:pt x="908" y="127"/>
                </a:lnTo>
                <a:lnTo>
                  <a:pt x="915" y="129"/>
                </a:lnTo>
                <a:lnTo>
                  <a:pt x="922" y="129"/>
                </a:lnTo>
                <a:lnTo>
                  <a:pt x="929" y="131"/>
                </a:lnTo>
                <a:lnTo>
                  <a:pt x="956" y="131"/>
                </a:lnTo>
                <a:close/>
                <a:moveTo>
                  <a:pt x="1042" y="14"/>
                </a:moveTo>
                <a:lnTo>
                  <a:pt x="1034" y="17"/>
                </a:lnTo>
                <a:lnTo>
                  <a:pt x="1028" y="21"/>
                </a:lnTo>
                <a:lnTo>
                  <a:pt x="1023" y="23"/>
                </a:lnTo>
                <a:lnTo>
                  <a:pt x="1019" y="25"/>
                </a:lnTo>
                <a:lnTo>
                  <a:pt x="1016" y="26"/>
                </a:lnTo>
                <a:lnTo>
                  <a:pt x="1014" y="30"/>
                </a:lnTo>
                <a:lnTo>
                  <a:pt x="1011" y="35"/>
                </a:lnTo>
                <a:lnTo>
                  <a:pt x="1009" y="44"/>
                </a:lnTo>
                <a:lnTo>
                  <a:pt x="1000" y="44"/>
                </a:lnTo>
                <a:lnTo>
                  <a:pt x="993" y="46"/>
                </a:lnTo>
                <a:lnTo>
                  <a:pt x="984" y="48"/>
                </a:lnTo>
                <a:lnTo>
                  <a:pt x="975" y="51"/>
                </a:lnTo>
                <a:lnTo>
                  <a:pt x="968" y="51"/>
                </a:lnTo>
                <a:lnTo>
                  <a:pt x="963" y="51"/>
                </a:lnTo>
                <a:lnTo>
                  <a:pt x="961" y="49"/>
                </a:lnTo>
                <a:lnTo>
                  <a:pt x="959" y="48"/>
                </a:lnTo>
                <a:lnTo>
                  <a:pt x="958" y="46"/>
                </a:lnTo>
                <a:lnTo>
                  <a:pt x="958" y="42"/>
                </a:lnTo>
                <a:lnTo>
                  <a:pt x="949" y="48"/>
                </a:lnTo>
                <a:lnTo>
                  <a:pt x="942" y="53"/>
                </a:lnTo>
                <a:lnTo>
                  <a:pt x="935" y="58"/>
                </a:lnTo>
                <a:lnTo>
                  <a:pt x="929" y="63"/>
                </a:lnTo>
                <a:lnTo>
                  <a:pt x="924" y="67"/>
                </a:lnTo>
                <a:lnTo>
                  <a:pt x="919" y="72"/>
                </a:lnTo>
                <a:lnTo>
                  <a:pt x="914" y="76"/>
                </a:lnTo>
                <a:lnTo>
                  <a:pt x="908" y="79"/>
                </a:lnTo>
                <a:lnTo>
                  <a:pt x="914" y="55"/>
                </a:lnTo>
                <a:lnTo>
                  <a:pt x="921" y="51"/>
                </a:lnTo>
                <a:lnTo>
                  <a:pt x="926" y="48"/>
                </a:lnTo>
                <a:lnTo>
                  <a:pt x="933" y="42"/>
                </a:lnTo>
                <a:lnTo>
                  <a:pt x="938" y="37"/>
                </a:lnTo>
                <a:lnTo>
                  <a:pt x="945" y="30"/>
                </a:lnTo>
                <a:lnTo>
                  <a:pt x="952" y="25"/>
                </a:lnTo>
                <a:lnTo>
                  <a:pt x="958" y="21"/>
                </a:lnTo>
                <a:lnTo>
                  <a:pt x="963" y="17"/>
                </a:lnTo>
                <a:lnTo>
                  <a:pt x="967" y="19"/>
                </a:lnTo>
                <a:lnTo>
                  <a:pt x="968" y="21"/>
                </a:lnTo>
                <a:lnTo>
                  <a:pt x="972" y="25"/>
                </a:lnTo>
                <a:lnTo>
                  <a:pt x="974" y="26"/>
                </a:lnTo>
                <a:lnTo>
                  <a:pt x="977" y="28"/>
                </a:lnTo>
                <a:lnTo>
                  <a:pt x="981" y="32"/>
                </a:lnTo>
                <a:lnTo>
                  <a:pt x="982" y="33"/>
                </a:lnTo>
                <a:lnTo>
                  <a:pt x="984" y="37"/>
                </a:lnTo>
                <a:lnTo>
                  <a:pt x="989" y="33"/>
                </a:lnTo>
                <a:lnTo>
                  <a:pt x="995" y="30"/>
                </a:lnTo>
                <a:lnTo>
                  <a:pt x="998" y="26"/>
                </a:lnTo>
                <a:lnTo>
                  <a:pt x="1002" y="21"/>
                </a:lnTo>
                <a:lnTo>
                  <a:pt x="1005" y="17"/>
                </a:lnTo>
                <a:lnTo>
                  <a:pt x="1009" y="14"/>
                </a:lnTo>
                <a:lnTo>
                  <a:pt x="1012" y="10"/>
                </a:lnTo>
                <a:lnTo>
                  <a:pt x="1018" y="7"/>
                </a:lnTo>
                <a:lnTo>
                  <a:pt x="1019" y="10"/>
                </a:lnTo>
                <a:lnTo>
                  <a:pt x="1023" y="12"/>
                </a:lnTo>
                <a:lnTo>
                  <a:pt x="1025" y="14"/>
                </a:lnTo>
                <a:lnTo>
                  <a:pt x="1028" y="14"/>
                </a:lnTo>
                <a:lnTo>
                  <a:pt x="1032" y="16"/>
                </a:lnTo>
                <a:lnTo>
                  <a:pt x="1035" y="16"/>
                </a:lnTo>
                <a:lnTo>
                  <a:pt x="1039" y="16"/>
                </a:lnTo>
                <a:lnTo>
                  <a:pt x="1042" y="14"/>
                </a:lnTo>
                <a:close/>
                <a:moveTo>
                  <a:pt x="1042" y="122"/>
                </a:moveTo>
                <a:lnTo>
                  <a:pt x="1042" y="131"/>
                </a:lnTo>
                <a:lnTo>
                  <a:pt x="1042" y="139"/>
                </a:lnTo>
                <a:lnTo>
                  <a:pt x="1042" y="148"/>
                </a:lnTo>
                <a:lnTo>
                  <a:pt x="1042" y="155"/>
                </a:lnTo>
                <a:lnTo>
                  <a:pt x="1046" y="161"/>
                </a:lnTo>
                <a:lnTo>
                  <a:pt x="1051" y="164"/>
                </a:lnTo>
                <a:lnTo>
                  <a:pt x="1058" y="168"/>
                </a:lnTo>
                <a:lnTo>
                  <a:pt x="1069" y="168"/>
                </a:lnTo>
                <a:lnTo>
                  <a:pt x="1069" y="161"/>
                </a:lnTo>
                <a:lnTo>
                  <a:pt x="1067" y="155"/>
                </a:lnTo>
                <a:lnTo>
                  <a:pt x="1065" y="150"/>
                </a:lnTo>
                <a:lnTo>
                  <a:pt x="1062" y="145"/>
                </a:lnTo>
                <a:lnTo>
                  <a:pt x="1058" y="139"/>
                </a:lnTo>
                <a:lnTo>
                  <a:pt x="1055" y="134"/>
                </a:lnTo>
                <a:lnTo>
                  <a:pt x="1050" y="127"/>
                </a:lnTo>
                <a:lnTo>
                  <a:pt x="1042" y="122"/>
                </a:lnTo>
                <a:close/>
                <a:moveTo>
                  <a:pt x="1012" y="78"/>
                </a:moveTo>
                <a:lnTo>
                  <a:pt x="1002" y="81"/>
                </a:lnTo>
                <a:lnTo>
                  <a:pt x="995" y="85"/>
                </a:lnTo>
                <a:lnTo>
                  <a:pt x="991" y="86"/>
                </a:lnTo>
                <a:lnTo>
                  <a:pt x="991" y="88"/>
                </a:lnTo>
                <a:lnTo>
                  <a:pt x="991" y="90"/>
                </a:lnTo>
                <a:lnTo>
                  <a:pt x="993" y="95"/>
                </a:lnTo>
                <a:lnTo>
                  <a:pt x="995" y="102"/>
                </a:lnTo>
                <a:lnTo>
                  <a:pt x="995" y="113"/>
                </a:lnTo>
                <a:lnTo>
                  <a:pt x="1002" y="113"/>
                </a:lnTo>
                <a:lnTo>
                  <a:pt x="1007" y="111"/>
                </a:lnTo>
                <a:lnTo>
                  <a:pt x="1011" y="109"/>
                </a:lnTo>
                <a:lnTo>
                  <a:pt x="1014" y="108"/>
                </a:lnTo>
                <a:lnTo>
                  <a:pt x="1019" y="104"/>
                </a:lnTo>
                <a:lnTo>
                  <a:pt x="1023" y="102"/>
                </a:lnTo>
                <a:lnTo>
                  <a:pt x="1025" y="99"/>
                </a:lnTo>
                <a:lnTo>
                  <a:pt x="1028" y="95"/>
                </a:lnTo>
                <a:lnTo>
                  <a:pt x="1025" y="92"/>
                </a:lnTo>
                <a:lnTo>
                  <a:pt x="1023" y="88"/>
                </a:lnTo>
                <a:lnTo>
                  <a:pt x="1019" y="85"/>
                </a:lnTo>
                <a:lnTo>
                  <a:pt x="1018" y="83"/>
                </a:lnTo>
                <a:lnTo>
                  <a:pt x="1014" y="79"/>
                </a:lnTo>
                <a:lnTo>
                  <a:pt x="1014" y="78"/>
                </a:lnTo>
                <a:lnTo>
                  <a:pt x="1012" y="78"/>
                </a:lnTo>
                <a:close/>
                <a:moveTo>
                  <a:pt x="894" y="800"/>
                </a:moveTo>
                <a:lnTo>
                  <a:pt x="887" y="802"/>
                </a:lnTo>
                <a:lnTo>
                  <a:pt x="880" y="806"/>
                </a:lnTo>
                <a:lnTo>
                  <a:pt x="875" y="807"/>
                </a:lnTo>
                <a:lnTo>
                  <a:pt x="873" y="811"/>
                </a:lnTo>
                <a:lnTo>
                  <a:pt x="871" y="816"/>
                </a:lnTo>
                <a:lnTo>
                  <a:pt x="869" y="823"/>
                </a:lnTo>
                <a:lnTo>
                  <a:pt x="869" y="834"/>
                </a:lnTo>
                <a:lnTo>
                  <a:pt x="869" y="846"/>
                </a:lnTo>
                <a:lnTo>
                  <a:pt x="878" y="846"/>
                </a:lnTo>
                <a:lnTo>
                  <a:pt x="885" y="845"/>
                </a:lnTo>
                <a:lnTo>
                  <a:pt x="892" y="843"/>
                </a:lnTo>
                <a:lnTo>
                  <a:pt x="898" y="843"/>
                </a:lnTo>
                <a:lnTo>
                  <a:pt x="903" y="841"/>
                </a:lnTo>
                <a:lnTo>
                  <a:pt x="908" y="843"/>
                </a:lnTo>
                <a:lnTo>
                  <a:pt x="914" y="843"/>
                </a:lnTo>
                <a:lnTo>
                  <a:pt x="921" y="846"/>
                </a:lnTo>
                <a:lnTo>
                  <a:pt x="938" y="827"/>
                </a:lnTo>
                <a:lnTo>
                  <a:pt x="921" y="807"/>
                </a:lnTo>
                <a:lnTo>
                  <a:pt x="894" y="800"/>
                </a:lnTo>
                <a:close/>
                <a:moveTo>
                  <a:pt x="843" y="809"/>
                </a:moveTo>
                <a:lnTo>
                  <a:pt x="831" y="809"/>
                </a:lnTo>
                <a:lnTo>
                  <a:pt x="822" y="809"/>
                </a:lnTo>
                <a:lnTo>
                  <a:pt x="816" y="807"/>
                </a:lnTo>
                <a:lnTo>
                  <a:pt x="809" y="807"/>
                </a:lnTo>
                <a:lnTo>
                  <a:pt x="806" y="804"/>
                </a:lnTo>
                <a:lnTo>
                  <a:pt x="800" y="802"/>
                </a:lnTo>
                <a:lnTo>
                  <a:pt x="797" y="797"/>
                </a:lnTo>
                <a:lnTo>
                  <a:pt x="790" y="792"/>
                </a:lnTo>
                <a:lnTo>
                  <a:pt x="783" y="792"/>
                </a:lnTo>
                <a:lnTo>
                  <a:pt x="776" y="792"/>
                </a:lnTo>
                <a:lnTo>
                  <a:pt x="769" y="790"/>
                </a:lnTo>
                <a:lnTo>
                  <a:pt x="760" y="790"/>
                </a:lnTo>
                <a:lnTo>
                  <a:pt x="753" y="788"/>
                </a:lnTo>
                <a:lnTo>
                  <a:pt x="744" y="786"/>
                </a:lnTo>
                <a:lnTo>
                  <a:pt x="737" y="784"/>
                </a:lnTo>
                <a:lnTo>
                  <a:pt x="730" y="781"/>
                </a:lnTo>
                <a:lnTo>
                  <a:pt x="739" y="779"/>
                </a:lnTo>
                <a:lnTo>
                  <a:pt x="749" y="776"/>
                </a:lnTo>
                <a:lnTo>
                  <a:pt x="758" y="774"/>
                </a:lnTo>
                <a:lnTo>
                  <a:pt x="767" y="772"/>
                </a:lnTo>
                <a:lnTo>
                  <a:pt x="774" y="774"/>
                </a:lnTo>
                <a:lnTo>
                  <a:pt x="781" y="776"/>
                </a:lnTo>
                <a:lnTo>
                  <a:pt x="786" y="783"/>
                </a:lnTo>
                <a:lnTo>
                  <a:pt x="790" y="792"/>
                </a:lnTo>
                <a:lnTo>
                  <a:pt x="793" y="790"/>
                </a:lnTo>
                <a:lnTo>
                  <a:pt x="797" y="790"/>
                </a:lnTo>
                <a:lnTo>
                  <a:pt x="800" y="788"/>
                </a:lnTo>
                <a:lnTo>
                  <a:pt x="804" y="786"/>
                </a:lnTo>
                <a:lnTo>
                  <a:pt x="808" y="784"/>
                </a:lnTo>
                <a:lnTo>
                  <a:pt x="811" y="783"/>
                </a:lnTo>
                <a:lnTo>
                  <a:pt x="813" y="783"/>
                </a:lnTo>
                <a:lnTo>
                  <a:pt x="816" y="781"/>
                </a:lnTo>
                <a:lnTo>
                  <a:pt x="820" y="783"/>
                </a:lnTo>
                <a:lnTo>
                  <a:pt x="825" y="784"/>
                </a:lnTo>
                <a:lnTo>
                  <a:pt x="829" y="788"/>
                </a:lnTo>
                <a:lnTo>
                  <a:pt x="834" y="792"/>
                </a:lnTo>
                <a:lnTo>
                  <a:pt x="839" y="795"/>
                </a:lnTo>
                <a:lnTo>
                  <a:pt x="843" y="797"/>
                </a:lnTo>
                <a:lnTo>
                  <a:pt x="848" y="800"/>
                </a:lnTo>
                <a:lnTo>
                  <a:pt x="852" y="800"/>
                </a:lnTo>
                <a:lnTo>
                  <a:pt x="843" y="809"/>
                </a:lnTo>
                <a:close/>
                <a:moveTo>
                  <a:pt x="98" y="380"/>
                </a:moveTo>
                <a:lnTo>
                  <a:pt x="89" y="380"/>
                </a:lnTo>
                <a:lnTo>
                  <a:pt x="80" y="383"/>
                </a:lnTo>
                <a:lnTo>
                  <a:pt x="69" y="383"/>
                </a:lnTo>
                <a:lnTo>
                  <a:pt x="69" y="382"/>
                </a:lnTo>
                <a:lnTo>
                  <a:pt x="69" y="380"/>
                </a:lnTo>
                <a:lnTo>
                  <a:pt x="71" y="380"/>
                </a:lnTo>
                <a:lnTo>
                  <a:pt x="73" y="380"/>
                </a:lnTo>
                <a:lnTo>
                  <a:pt x="75" y="380"/>
                </a:lnTo>
                <a:lnTo>
                  <a:pt x="75" y="378"/>
                </a:lnTo>
                <a:lnTo>
                  <a:pt x="75" y="376"/>
                </a:lnTo>
                <a:lnTo>
                  <a:pt x="76" y="376"/>
                </a:lnTo>
                <a:lnTo>
                  <a:pt x="80" y="376"/>
                </a:lnTo>
                <a:lnTo>
                  <a:pt x="80" y="378"/>
                </a:lnTo>
                <a:lnTo>
                  <a:pt x="82" y="378"/>
                </a:lnTo>
                <a:lnTo>
                  <a:pt x="83" y="378"/>
                </a:lnTo>
                <a:lnTo>
                  <a:pt x="85" y="378"/>
                </a:lnTo>
                <a:lnTo>
                  <a:pt x="87" y="378"/>
                </a:lnTo>
                <a:lnTo>
                  <a:pt x="87" y="376"/>
                </a:lnTo>
                <a:lnTo>
                  <a:pt x="85" y="376"/>
                </a:lnTo>
                <a:lnTo>
                  <a:pt x="85" y="374"/>
                </a:lnTo>
                <a:lnTo>
                  <a:pt x="83" y="374"/>
                </a:lnTo>
                <a:lnTo>
                  <a:pt x="85" y="374"/>
                </a:lnTo>
                <a:lnTo>
                  <a:pt x="87" y="374"/>
                </a:lnTo>
                <a:lnTo>
                  <a:pt x="89" y="374"/>
                </a:lnTo>
                <a:lnTo>
                  <a:pt x="91" y="374"/>
                </a:lnTo>
                <a:lnTo>
                  <a:pt x="91" y="376"/>
                </a:lnTo>
                <a:lnTo>
                  <a:pt x="92" y="376"/>
                </a:lnTo>
                <a:lnTo>
                  <a:pt x="94" y="376"/>
                </a:lnTo>
                <a:lnTo>
                  <a:pt x="96" y="378"/>
                </a:lnTo>
                <a:lnTo>
                  <a:pt x="98" y="380"/>
                </a:lnTo>
                <a:close/>
                <a:moveTo>
                  <a:pt x="145" y="367"/>
                </a:moveTo>
                <a:lnTo>
                  <a:pt x="136" y="371"/>
                </a:lnTo>
                <a:lnTo>
                  <a:pt x="122" y="376"/>
                </a:lnTo>
                <a:lnTo>
                  <a:pt x="110" y="374"/>
                </a:lnTo>
                <a:lnTo>
                  <a:pt x="110" y="373"/>
                </a:lnTo>
                <a:lnTo>
                  <a:pt x="110" y="371"/>
                </a:lnTo>
                <a:lnTo>
                  <a:pt x="112" y="371"/>
                </a:lnTo>
                <a:lnTo>
                  <a:pt x="113" y="371"/>
                </a:lnTo>
                <a:lnTo>
                  <a:pt x="115" y="371"/>
                </a:lnTo>
                <a:lnTo>
                  <a:pt x="117" y="371"/>
                </a:lnTo>
                <a:lnTo>
                  <a:pt x="117" y="369"/>
                </a:lnTo>
                <a:lnTo>
                  <a:pt x="117" y="367"/>
                </a:lnTo>
                <a:lnTo>
                  <a:pt x="117" y="366"/>
                </a:lnTo>
                <a:lnTo>
                  <a:pt x="119" y="366"/>
                </a:lnTo>
                <a:lnTo>
                  <a:pt x="122" y="366"/>
                </a:lnTo>
                <a:lnTo>
                  <a:pt x="124" y="366"/>
                </a:lnTo>
                <a:lnTo>
                  <a:pt x="124" y="367"/>
                </a:lnTo>
                <a:lnTo>
                  <a:pt x="126" y="367"/>
                </a:lnTo>
                <a:lnTo>
                  <a:pt x="128" y="367"/>
                </a:lnTo>
                <a:lnTo>
                  <a:pt x="129" y="366"/>
                </a:lnTo>
                <a:lnTo>
                  <a:pt x="131" y="367"/>
                </a:lnTo>
                <a:lnTo>
                  <a:pt x="133" y="366"/>
                </a:lnTo>
                <a:lnTo>
                  <a:pt x="133" y="364"/>
                </a:lnTo>
                <a:lnTo>
                  <a:pt x="131" y="364"/>
                </a:lnTo>
                <a:lnTo>
                  <a:pt x="129" y="362"/>
                </a:lnTo>
                <a:lnTo>
                  <a:pt x="131" y="362"/>
                </a:lnTo>
                <a:lnTo>
                  <a:pt x="133" y="362"/>
                </a:lnTo>
                <a:lnTo>
                  <a:pt x="135" y="360"/>
                </a:lnTo>
                <a:lnTo>
                  <a:pt x="135" y="362"/>
                </a:lnTo>
                <a:lnTo>
                  <a:pt x="136" y="362"/>
                </a:lnTo>
                <a:lnTo>
                  <a:pt x="138" y="364"/>
                </a:lnTo>
                <a:lnTo>
                  <a:pt x="136" y="364"/>
                </a:lnTo>
                <a:lnTo>
                  <a:pt x="138" y="364"/>
                </a:lnTo>
                <a:lnTo>
                  <a:pt x="140" y="364"/>
                </a:lnTo>
                <a:lnTo>
                  <a:pt x="142" y="364"/>
                </a:lnTo>
                <a:lnTo>
                  <a:pt x="144" y="364"/>
                </a:lnTo>
                <a:lnTo>
                  <a:pt x="144" y="366"/>
                </a:lnTo>
                <a:lnTo>
                  <a:pt x="145" y="367"/>
                </a:lnTo>
                <a:close/>
                <a:moveTo>
                  <a:pt x="32" y="387"/>
                </a:moveTo>
                <a:lnTo>
                  <a:pt x="59" y="387"/>
                </a:lnTo>
                <a:lnTo>
                  <a:pt x="57" y="385"/>
                </a:lnTo>
                <a:lnTo>
                  <a:pt x="55" y="385"/>
                </a:lnTo>
                <a:lnTo>
                  <a:pt x="53" y="385"/>
                </a:lnTo>
                <a:lnTo>
                  <a:pt x="52" y="385"/>
                </a:lnTo>
                <a:lnTo>
                  <a:pt x="50" y="383"/>
                </a:lnTo>
                <a:lnTo>
                  <a:pt x="48" y="383"/>
                </a:lnTo>
                <a:lnTo>
                  <a:pt x="46" y="383"/>
                </a:lnTo>
                <a:lnTo>
                  <a:pt x="45" y="385"/>
                </a:lnTo>
                <a:lnTo>
                  <a:pt x="43" y="385"/>
                </a:lnTo>
                <a:lnTo>
                  <a:pt x="41" y="385"/>
                </a:lnTo>
                <a:lnTo>
                  <a:pt x="39" y="385"/>
                </a:lnTo>
                <a:lnTo>
                  <a:pt x="39" y="383"/>
                </a:lnTo>
                <a:lnTo>
                  <a:pt x="38" y="383"/>
                </a:lnTo>
                <a:lnTo>
                  <a:pt x="38" y="382"/>
                </a:lnTo>
                <a:lnTo>
                  <a:pt x="36" y="382"/>
                </a:lnTo>
                <a:lnTo>
                  <a:pt x="32" y="385"/>
                </a:lnTo>
                <a:lnTo>
                  <a:pt x="32" y="387"/>
                </a:lnTo>
                <a:close/>
                <a:moveTo>
                  <a:pt x="0" y="387"/>
                </a:moveTo>
                <a:lnTo>
                  <a:pt x="18" y="387"/>
                </a:lnTo>
                <a:lnTo>
                  <a:pt x="16" y="385"/>
                </a:lnTo>
                <a:lnTo>
                  <a:pt x="15" y="385"/>
                </a:lnTo>
                <a:lnTo>
                  <a:pt x="13" y="385"/>
                </a:lnTo>
                <a:lnTo>
                  <a:pt x="11" y="385"/>
                </a:lnTo>
                <a:lnTo>
                  <a:pt x="9" y="385"/>
                </a:lnTo>
                <a:lnTo>
                  <a:pt x="8" y="385"/>
                </a:lnTo>
                <a:lnTo>
                  <a:pt x="6" y="385"/>
                </a:lnTo>
                <a:lnTo>
                  <a:pt x="6" y="383"/>
                </a:lnTo>
                <a:lnTo>
                  <a:pt x="2" y="383"/>
                </a:lnTo>
                <a:lnTo>
                  <a:pt x="0" y="387"/>
                </a:lnTo>
                <a:close/>
              </a:path>
            </a:pathLst>
          </a:custGeom>
          <a:solidFill>
            <a:srgbClr val="DACFC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9" name="Freeform 7"/>
          <p:cNvSpPr>
            <a:spLocks/>
          </p:cNvSpPr>
          <p:nvPr/>
        </p:nvSpPr>
        <p:spPr bwMode="auto">
          <a:xfrm>
            <a:off x="1128889" y="1743076"/>
            <a:ext cx="6691489" cy="3584575"/>
          </a:xfrm>
          <a:custGeom>
            <a:avLst/>
            <a:gdLst>
              <a:gd name="T0" fmla="*/ 2147483647 w 4742"/>
              <a:gd name="T1" fmla="*/ 2147483647 h 2258"/>
              <a:gd name="T2" fmla="*/ 2147483647 w 4742"/>
              <a:gd name="T3" fmla="*/ 2147483647 h 2258"/>
              <a:gd name="T4" fmla="*/ 2147483647 w 4742"/>
              <a:gd name="T5" fmla="*/ 2147483647 h 2258"/>
              <a:gd name="T6" fmla="*/ 2147483647 w 4742"/>
              <a:gd name="T7" fmla="*/ 2147483647 h 2258"/>
              <a:gd name="T8" fmla="*/ 2147483647 w 4742"/>
              <a:gd name="T9" fmla="*/ 2147483647 h 2258"/>
              <a:gd name="T10" fmla="*/ 2147483647 w 4742"/>
              <a:gd name="T11" fmla="*/ 2147483647 h 2258"/>
              <a:gd name="T12" fmla="*/ 2147483647 w 4742"/>
              <a:gd name="T13" fmla="*/ 2147483647 h 2258"/>
              <a:gd name="T14" fmla="*/ 2147483647 w 4742"/>
              <a:gd name="T15" fmla="*/ 2147483647 h 2258"/>
              <a:gd name="T16" fmla="*/ 2147483647 w 4742"/>
              <a:gd name="T17" fmla="*/ 2147483647 h 2258"/>
              <a:gd name="T18" fmla="*/ 2147483647 w 4742"/>
              <a:gd name="T19" fmla="*/ 2147483647 h 2258"/>
              <a:gd name="T20" fmla="*/ 0 w 4742"/>
              <a:gd name="T21" fmla="*/ 2147483647 h 2258"/>
              <a:gd name="T22" fmla="*/ 2147483647 w 4742"/>
              <a:gd name="T23" fmla="*/ 2147483647 h 2258"/>
              <a:gd name="T24" fmla="*/ 2147483647 w 4742"/>
              <a:gd name="T25" fmla="*/ 2147483647 h 2258"/>
              <a:gd name="T26" fmla="*/ 2147483647 w 4742"/>
              <a:gd name="T27" fmla="*/ 2147483647 h 2258"/>
              <a:gd name="T28" fmla="*/ 2147483647 w 4742"/>
              <a:gd name="T29" fmla="*/ 2147483647 h 2258"/>
              <a:gd name="T30" fmla="*/ 2147483647 w 4742"/>
              <a:gd name="T31" fmla="*/ 2147483647 h 2258"/>
              <a:gd name="T32" fmla="*/ 2147483647 w 4742"/>
              <a:gd name="T33" fmla="*/ 2147483647 h 2258"/>
              <a:gd name="T34" fmla="*/ 2147483647 w 4742"/>
              <a:gd name="T35" fmla="*/ 2147483647 h 2258"/>
              <a:gd name="T36" fmla="*/ 2147483647 w 4742"/>
              <a:gd name="T37" fmla="*/ 2147483647 h 2258"/>
              <a:gd name="T38" fmla="*/ 2147483647 w 4742"/>
              <a:gd name="T39" fmla="*/ 2147483647 h 2258"/>
              <a:gd name="T40" fmla="*/ 2147483647 w 4742"/>
              <a:gd name="T41" fmla="*/ 2147483647 h 2258"/>
              <a:gd name="T42" fmla="*/ 2147483647 w 4742"/>
              <a:gd name="T43" fmla="*/ 0 h 2258"/>
              <a:gd name="T44" fmla="*/ 2147483647 w 4742"/>
              <a:gd name="T45" fmla="*/ 2147483647 h 2258"/>
              <a:gd name="T46" fmla="*/ 2147483647 w 4742"/>
              <a:gd name="T47" fmla="*/ 2147483647 h 2258"/>
              <a:gd name="T48" fmla="*/ 2147483647 w 4742"/>
              <a:gd name="T49" fmla="*/ 2147483647 h 2258"/>
              <a:gd name="T50" fmla="*/ 2147483647 w 4742"/>
              <a:gd name="T51" fmla="*/ 2147483647 h 2258"/>
              <a:gd name="T52" fmla="*/ 2147483647 w 4742"/>
              <a:gd name="T53" fmla="*/ 2147483647 h 2258"/>
              <a:gd name="T54" fmla="*/ 2147483647 w 4742"/>
              <a:gd name="T55" fmla="*/ 2147483647 h 2258"/>
              <a:gd name="T56" fmla="*/ 2147483647 w 4742"/>
              <a:gd name="T57" fmla="*/ 2147483647 h 2258"/>
              <a:gd name="T58" fmla="*/ 2147483647 w 4742"/>
              <a:gd name="T59" fmla="*/ 2147483647 h 2258"/>
              <a:gd name="T60" fmla="*/ 2147483647 w 4742"/>
              <a:gd name="T61" fmla="*/ 2147483647 h 2258"/>
              <a:gd name="T62" fmla="*/ 2147483647 w 4742"/>
              <a:gd name="T63" fmla="*/ 2147483647 h 2258"/>
              <a:gd name="T64" fmla="*/ 2147483647 w 4742"/>
              <a:gd name="T65" fmla="*/ 2147483647 h 2258"/>
              <a:gd name="T66" fmla="*/ 2147483647 w 4742"/>
              <a:gd name="T67" fmla="*/ 2147483647 h 2258"/>
              <a:gd name="T68" fmla="*/ 2147483647 w 4742"/>
              <a:gd name="T69" fmla="*/ 2147483647 h 2258"/>
              <a:gd name="T70" fmla="*/ 2147483647 w 4742"/>
              <a:gd name="T71" fmla="*/ 2147483647 h 2258"/>
              <a:gd name="T72" fmla="*/ 2147483647 w 4742"/>
              <a:gd name="T73" fmla="*/ 2147483647 h 2258"/>
              <a:gd name="T74" fmla="*/ 2147483647 w 4742"/>
              <a:gd name="T75" fmla="*/ 2147483647 h 2258"/>
              <a:gd name="T76" fmla="*/ 2147483647 w 4742"/>
              <a:gd name="T77" fmla="*/ 2147483647 h 2258"/>
              <a:gd name="T78" fmla="*/ 2147483647 w 4742"/>
              <a:gd name="T79" fmla="*/ 2147483647 h 2258"/>
              <a:gd name="T80" fmla="*/ 2147483647 w 4742"/>
              <a:gd name="T81" fmla="*/ 2147483647 h 2258"/>
              <a:gd name="T82" fmla="*/ 2147483647 w 4742"/>
              <a:gd name="T83" fmla="*/ 2147483647 h 2258"/>
              <a:gd name="T84" fmla="*/ 2147483647 w 4742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742"/>
              <a:gd name="T130" fmla="*/ 0 h 2258"/>
              <a:gd name="T131" fmla="*/ 4742 w 4742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742" h="2258">
                <a:moveTo>
                  <a:pt x="1385" y="2258"/>
                </a:moveTo>
                <a:lnTo>
                  <a:pt x="1298" y="2235"/>
                </a:lnTo>
                <a:lnTo>
                  <a:pt x="1215" y="2210"/>
                </a:lnTo>
                <a:lnTo>
                  <a:pt x="1134" y="2184"/>
                </a:lnTo>
                <a:lnTo>
                  <a:pt x="1056" y="2157"/>
                </a:lnTo>
                <a:lnTo>
                  <a:pt x="980" y="2131"/>
                </a:lnTo>
                <a:lnTo>
                  <a:pt x="908" y="2102"/>
                </a:lnTo>
                <a:lnTo>
                  <a:pt x="839" y="2072"/>
                </a:lnTo>
                <a:lnTo>
                  <a:pt x="772" y="2042"/>
                </a:lnTo>
                <a:lnTo>
                  <a:pt x="708" y="2012"/>
                </a:lnTo>
                <a:lnTo>
                  <a:pt x="647" y="1981"/>
                </a:lnTo>
                <a:lnTo>
                  <a:pt x="588" y="1949"/>
                </a:lnTo>
                <a:lnTo>
                  <a:pt x="532" y="1917"/>
                </a:lnTo>
                <a:lnTo>
                  <a:pt x="479" y="1883"/>
                </a:lnTo>
                <a:lnTo>
                  <a:pt x="429" y="1848"/>
                </a:lnTo>
                <a:lnTo>
                  <a:pt x="382" y="1814"/>
                </a:lnTo>
                <a:lnTo>
                  <a:pt x="338" y="1779"/>
                </a:lnTo>
                <a:lnTo>
                  <a:pt x="295" y="1742"/>
                </a:lnTo>
                <a:lnTo>
                  <a:pt x="256" y="1707"/>
                </a:lnTo>
                <a:lnTo>
                  <a:pt x="221" y="1670"/>
                </a:lnTo>
                <a:lnTo>
                  <a:pt x="188" y="1632"/>
                </a:lnTo>
                <a:lnTo>
                  <a:pt x="156" y="1595"/>
                </a:lnTo>
                <a:lnTo>
                  <a:pt x="127" y="1556"/>
                </a:lnTo>
                <a:lnTo>
                  <a:pt x="103" y="1518"/>
                </a:lnTo>
                <a:lnTo>
                  <a:pt x="80" y="1479"/>
                </a:lnTo>
                <a:lnTo>
                  <a:pt x="60" y="1440"/>
                </a:lnTo>
                <a:lnTo>
                  <a:pt x="44" y="1401"/>
                </a:lnTo>
                <a:lnTo>
                  <a:pt x="30" y="1360"/>
                </a:lnTo>
                <a:lnTo>
                  <a:pt x="18" y="1321"/>
                </a:lnTo>
                <a:lnTo>
                  <a:pt x="9" y="1281"/>
                </a:lnTo>
                <a:lnTo>
                  <a:pt x="4" y="1240"/>
                </a:lnTo>
                <a:lnTo>
                  <a:pt x="0" y="1201"/>
                </a:lnTo>
                <a:lnTo>
                  <a:pt x="0" y="1161"/>
                </a:lnTo>
                <a:lnTo>
                  <a:pt x="2" y="1120"/>
                </a:lnTo>
                <a:lnTo>
                  <a:pt x="7" y="1079"/>
                </a:lnTo>
                <a:lnTo>
                  <a:pt x="14" y="1039"/>
                </a:lnTo>
                <a:lnTo>
                  <a:pt x="25" y="998"/>
                </a:lnTo>
                <a:lnTo>
                  <a:pt x="39" y="957"/>
                </a:lnTo>
                <a:lnTo>
                  <a:pt x="55" y="917"/>
                </a:lnTo>
                <a:lnTo>
                  <a:pt x="73" y="878"/>
                </a:lnTo>
                <a:lnTo>
                  <a:pt x="94" y="837"/>
                </a:lnTo>
                <a:lnTo>
                  <a:pt x="119" y="797"/>
                </a:lnTo>
                <a:lnTo>
                  <a:pt x="145" y="758"/>
                </a:lnTo>
                <a:lnTo>
                  <a:pt x="175" y="719"/>
                </a:lnTo>
                <a:lnTo>
                  <a:pt x="207" y="680"/>
                </a:lnTo>
                <a:lnTo>
                  <a:pt x="242" y="641"/>
                </a:lnTo>
                <a:lnTo>
                  <a:pt x="279" y="602"/>
                </a:lnTo>
                <a:lnTo>
                  <a:pt x="320" y="563"/>
                </a:lnTo>
                <a:lnTo>
                  <a:pt x="362" y="526"/>
                </a:lnTo>
                <a:lnTo>
                  <a:pt x="408" y="489"/>
                </a:lnTo>
                <a:lnTo>
                  <a:pt x="458" y="452"/>
                </a:lnTo>
                <a:lnTo>
                  <a:pt x="509" y="415"/>
                </a:lnTo>
                <a:lnTo>
                  <a:pt x="562" y="379"/>
                </a:lnTo>
                <a:lnTo>
                  <a:pt x="618" y="344"/>
                </a:lnTo>
                <a:lnTo>
                  <a:pt x="678" y="309"/>
                </a:lnTo>
                <a:lnTo>
                  <a:pt x="740" y="275"/>
                </a:lnTo>
                <a:lnTo>
                  <a:pt x="806" y="242"/>
                </a:lnTo>
                <a:lnTo>
                  <a:pt x="873" y="208"/>
                </a:lnTo>
                <a:lnTo>
                  <a:pt x="942" y="176"/>
                </a:lnTo>
                <a:lnTo>
                  <a:pt x="1014" y="144"/>
                </a:lnTo>
                <a:lnTo>
                  <a:pt x="1090" y="114"/>
                </a:lnTo>
                <a:lnTo>
                  <a:pt x="1168" y="84"/>
                </a:lnTo>
                <a:lnTo>
                  <a:pt x="1249" y="54"/>
                </a:lnTo>
                <a:lnTo>
                  <a:pt x="1332" y="26"/>
                </a:lnTo>
                <a:lnTo>
                  <a:pt x="1418" y="0"/>
                </a:lnTo>
                <a:lnTo>
                  <a:pt x="3324" y="0"/>
                </a:lnTo>
                <a:lnTo>
                  <a:pt x="3411" y="26"/>
                </a:lnTo>
                <a:lnTo>
                  <a:pt x="3494" y="54"/>
                </a:lnTo>
                <a:lnTo>
                  <a:pt x="3573" y="84"/>
                </a:lnTo>
                <a:lnTo>
                  <a:pt x="3653" y="114"/>
                </a:lnTo>
                <a:lnTo>
                  <a:pt x="3727" y="144"/>
                </a:lnTo>
                <a:lnTo>
                  <a:pt x="3801" y="176"/>
                </a:lnTo>
                <a:lnTo>
                  <a:pt x="3870" y="208"/>
                </a:lnTo>
                <a:lnTo>
                  <a:pt x="3937" y="242"/>
                </a:lnTo>
                <a:lnTo>
                  <a:pt x="4002" y="275"/>
                </a:lnTo>
                <a:lnTo>
                  <a:pt x="4064" y="309"/>
                </a:lnTo>
                <a:lnTo>
                  <a:pt x="4124" y="344"/>
                </a:lnTo>
                <a:lnTo>
                  <a:pt x="4181" y="379"/>
                </a:lnTo>
                <a:lnTo>
                  <a:pt x="4234" y="415"/>
                </a:lnTo>
                <a:lnTo>
                  <a:pt x="4285" y="452"/>
                </a:lnTo>
                <a:lnTo>
                  <a:pt x="4334" y="489"/>
                </a:lnTo>
                <a:lnTo>
                  <a:pt x="4378" y="526"/>
                </a:lnTo>
                <a:lnTo>
                  <a:pt x="4423" y="563"/>
                </a:lnTo>
                <a:lnTo>
                  <a:pt x="4463" y="602"/>
                </a:lnTo>
                <a:lnTo>
                  <a:pt x="4500" y="641"/>
                </a:lnTo>
                <a:lnTo>
                  <a:pt x="4536" y="680"/>
                </a:lnTo>
                <a:lnTo>
                  <a:pt x="4567" y="719"/>
                </a:lnTo>
                <a:lnTo>
                  <a:pt x="4597" y="758"/>
                </a:lnTo>
                <a:lnTo>
                  <a:pt x="4624" y="797"/>
                </a:lnTo>
                <a:lnTo>
                  <a:pt x="4649" y="837"/>
                </a:lnTo>
                <a:lnTo>
                  <a:pt x="4670" y="878"/>
                </a:lnTo>
                <a:lnTo>
                  <a:pt x="4687" y="917"/>
                </a:lnTo>
                <a:lnTo>
                  <a:pt x="4703" y="957"/>
                </a:lnTo>
                <a:lnTo>
                  <a:pt x="4718" y="998"/>
                </a:lnTo>
                <a:lnTo>
                  <a:pt x="4728" y="1039"/>
                </a:lnTo>
                <a:lnTo>
                  <a:pt x="4735" y="1079"/>
                </a:lnTo>
                <a:lnTo>
                  <a:pt x="4740" y="1120"/>
                </a:lnTo>
                <a:lnTo>
                  <a:pt x="4742" y="1161"/>
                </a:lnTo>
                <a:lnTo>
                  <a:pt x="4742" y="1201"/>
                </a:lnTo>
                <a:lnTo>
                  <a:pt x="4739" y="1240"/>
                </a:lnTo>
                <a:lnTo>
                  <a:pt x="4733" y="1281"/>
                </a:lnTo>
                <a:lnTo>
                  <a:pt x="4725" y="1321"/>
                </a:lnTo>
                <a:lnTo>
                  <a:pt x="4712" y="1360"/>
                </a:lnTo>
                <a:lnTo>
                  <a:pt x="4698" y="1401"/>
                </a:lnTo>
                <a:lnTo>
                  <a:pt x="4682" y="1440"/>
                </a:lnTo>
                <a:lnTo>
                  <a:pt x="4661" y="1479"/>
                </a:lnTo>
                <a:lnTo>
                  <a:pt x="4640" y="1518"/>
                </a:lnTo>
                <a:lnTo>
                  <a:pt x="4613" y="1556"/>
                </a:lnTo>
                <a:lnTo>
                  <a:pt x="4587" y="1595"/>
                </a:lnTo>
                <a:lnTo>
                  <a:pt x="4555" y="1632"/>
                </a:lnTo>
                <a:lnTo>
                  <a:pt x="4521" y="1670"/>
                </a:lnTo>
                <a:lnTo>
                  <a:pt x="4486" y="1707"/>
                </a:lnTo>
                <a:lnTo>
                  <a:pt x="4447" y="1742"/>
                </a:lnTo>
                <a:lnTo>
                  <a:pt x="4405" y="1779"/>
                </a:lnTo>
                <a:lnTo>
                  <a:pt x="4361" y="1814"/>
                </a:lnTo>
                <a:lnTo>
                  <a:pt x="4313" y="1848"/>
                </a:lnTo>
                <a:lnTo>
                  <a:pt x="4262" y="1883"/>
                </a:lnTo>
                <a:lnTo>
                  <a:pt x="4209" y="1917"/>
                </a:lnTo>
                <a:lnTo>
                  <a:pt x="4154" y="1949"/>
                </a:lnTo>
                <a:lnTo>
                  <a:pt x="4096" y="1981"/>
                </a:lnTo>
                <a:lnTo>
                  <a:pt x="4034" y="2012"/>
                </a:lnTo>
                <a:lnTo>
                  <a:pt x="3970" y="2042"/>
                </a:lnTo>
                <a:lnTo>
                  <a:pt x="3903" y="2072"/>
                </a:lnTo>
                <a:lnTo>
                  <a:pt x="3834" y="2102"/>
                </a:lnTo>
                <a:lnTo>
                  <a:pt x="3762" y="2131"/>
                </a:lnTo>
                <a:lnTo>
                  <a:pt x="3686" y="2157"/>
                </a:lnTo>
                <a:lnTo>
                  <a:pt x="3608" y="2184"/>
                </a:lnTo>
                <a:lnTo>
                  <a:pt x="3527" y="2210"/>
                </a:lnTo>
                <a:lnTo>
                  <a:pt x="3444" y="2235"/>
                </a:lnTo>
                <a:lnTo>
                  <a:pt x="3358" y="2258"/>
                </a:lnTo>
                <a:lnTo>
                  <a:pt x="1385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0" name="Freeform 8"/>
          <p:cNvSpPr>
            <a:spLocks/>
          </p:cNvSpPr>
          <p:nvPr/>
        </p:nvSpPr>
        <p:spPr bwMode="auto">
          <a:xfrm>
            <a:off x="1293990" y="1743076"/>
            <a:ext cx="6357055" cy="3584575"/>
          </a:xfrm>
          <a:custGeom>
            <a:avLst/>
            <a:gdLst>
              <a:gd name="T0" fmla="*/ 2147483647 w 4505"/>
              <a:gd name="T1" fmla="*/ 2147483647 h 2258"/>
              <a:gd name="T2" fmla="*/ 2147483647 w 4505"/>
              <a:gd name="T3" fmla="*/ 2147483647 h 2258"/>
              <a:gd name="T4" fmla="*/ 2147483647 w 4505"/>
              <a:gd name="T5" fmla="*/ 2147483647 h 2258"/>
              <a:gd name="T6" fmla="*/ 2147483647 w 4505"/>
              <a:gd name="T7" fmla="*/ 2147483647 h 2258"/>
              <a:gd name="T8" fmla="*/ 2147483647 w 4505"/>
              <a:gd name="T9" fmla="*/ 2147483647 h 2258"/>
              <a:gd name="T10" fmla="*/ 2147483647 w 4505"/>
              <a:gd name="T11" fmla="*/ 2147483647 h 2258"/>
              <a:gd name="T12" fmla="*/ 2147483647 w 4505"/>
              <a:gd name="T13" fmla="*/ 2147483647 h 2258"/>
              <a:gd name="T14" fmla="*/ 2147483647 w 4505"/>
              <a:gd name="T15" fmla="*/ 2147483647 h 2258"/>
              <a:gd name="T16" fmla="*/ 2147483647 w 4505"/>
              <a:gd name="T17" fmla="*/ 2147483647 h 2258"/>
              <a:gd name="T18" fmla="*/ 2147483647 w 4505"/>
              <a:gd name="T19" fmla="*/ 2147483647 h 2258"/>
              <a:gd name="T20" fmla="*/ 0 w 4505"/>
              <a:gd name="T21" fmla="*/ 2147483647 h 2258"/>
              <a:gd name="T22" fmla="*/ 2147483647 w 4505"/>
              <a:gd name="T23" fmla="*/ 2147483647 h 2258"/>
              <a:gd name="T24" fmla="*/ 2147483647 w 4505"/>
              <a:gd name="T25" fmla="*/ 2147483647 h 2258"/>
              <a:gd name="T26" fmla="*/ 2147483647 w 4505"/>
              <a:gd name="T27" fmla="*/ 2147483647 h 2258"/>
              <a:gd name="T28" fmla="*/ 2147483647 w 4505"/>
              <a:gd name="T29" fmla="*/ 2147483647 h 2258"/>
              <a:gd name="T30" fmla="*/ 2147483647 w 4505"/>
              <a:gd name="T31" fmla="*/ 2147483647 h 2258"/>
              <a:gd name="T32" fmla="*/ 2147483647 w 4505"/>
              <a:gd name="T33" fmla="*/ 2147483647 h 2258"/>
              <a:gd name="T34" fmla="*/ 2147483647 w 4505"/>
              <a:gd name="T35" fmla="*/ 2147483647 h 2258"/>
              <a:gd name="T36" fmla="*/ 2147483647 w 4505"/>
              <a:gd name="T37" fmla="*/ 2147483647 h 2258"/>
              <a:gd name="T38" fmla="*/ 2147483647 w 4505"/>
              <a:gd name="T39" fmla="*/ 2147483647 h 2258"/>
              <a:gd name="T40" fmla="*/ 2147483647 w 4505"/>
              <a:gd name="T41" fmla="*/ 2147483647 h 2258"/>
              <a:gd name="T42" fmla="*/ 2147483647 w 4505"/>
              <a:gd name="T43" fmla="*/ 0 h 2258"/>
              <a:gd name="T44" fmla="*/ 2147483647 w 4505"/>
              <a:gd name="T45" fmla="*/ 2147483647 h 2258"/>
              <a:gd name="T46" fmla="*/ 2147483647 w 4505"/>
              <a:gd name="T47" fmla="*/ 2147483647 h 2258"/>
              <a:gd name="T48" fmla="*/ 2147483647 w 4505"/>
              <a:gd name="T49" fmla="*/ 2147483647 h 2258"/>
              <a:gd name="T50" fmla="*/ 2147483647 w 4505"/>
              <a:gd name="T51" fmla="*/ 2147483647 h 2258"/>
              <a:gd name="T52" fmla="*/ 2147483647 w 4505"/>
              <a:gd name="T53" fmla="*/ 2147483647 h 2258"/>
              <a:gd name="T54" fmla="*/ 2147483647 w 4505"/>
              <a:gd name="T55" fmla="*/ 2147483647 h 2258"/>
              <a:gd name="T56" fmla="*/ 2147483647 w 4505"/>
              <a:gd name="T57" fmla="*/ 2147483647 h 2258"/>
              <a:gd name="T58" fmla="*/ 2147483647 w 4505"/>
              <a:gd name="T59" fmla="*/ 2147483647 h 2258"/>
              <a:gd name="T60" fmla="*/ 2147483647 w 4505"/>
              <a:gd name="T61" fmla="*/ 2147483647 h 2258"/>
              <a:gd name="T62" fmla="*/ 2147483647 w 4505"/>
              <a:gd name="T63" fmla="*/ 2147483647 h 2258"/>
              <a:gd name="T64" fmla="*/ 2147483647 w 4505"/>
              <a:gd name="T65" fmla="*/ 2147483647 h 2258"/>
              <a:gd name="T66" fmla="*/ 2147483647 w 4505"/>
              <a:gd name="T67" fmla="*/ 2147483647 h 2258"/>
              <a:gd name="T68" fmla="*/ 2147483647 w 4505"/>
              <a:gd name="T69" fmla="*/ 2147483647 h 2258"/>
              <a:gd name="T70" fmla="*/ 2147483647 w 4505"/>
              <a:gd name="T71" fmla="*/ 2147483647 h 2258"/>
              <a:gd name="T72" fmla="*/ 2147483647 w 4505"/>
              <a:gd name="T73" fmla="*/ 2147483647 h 2258"/>
              <a:gd name="T74" fmla="*/ 2147483647 w 4505"/>
              <a:gd name="T75" fmla="*/ 2147483647 h 2258"/>
              <a:gd name="T76" fmla="*/ 2147483647 w 4505"/>
              <a:gd name="T77" fmla="*/ 2147483647 h 2258"/>
              <a:gd name="T78" fmla="*/ 2147483647 w 4505"/>
              <a:gd name="T79" fmla="*/ 2147483647 h 2258"/>
              <a:gd name="T80" fmla="*/ 2147483647 w 4505"/>
              <a:gd name="T81" fmla="*/ 2147483647 h 2258"/>
              <a:gd name="T82" fmla="*/ 2147483647 w 4505"/>
              <a:gd name="T83" fmla="*/ 2147483647 h 2258"/>
              <a:gd name="T84" fmla="*/ 2147483647 w 4505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505"/>
              <a:gd name="T130" fmla="*/ 0 h 2258"/>
              <a:gd name="T131" fmla="*/ 4505 w 4505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505" h="2258">
                <a:moveTo>
                  <a:pt x="1316" y="2258"/>
                </a:moveTo>
                <a:lnTo>
                  <a:pt x="1233" y="2235"/>
                </a:lnTo>
                <a:lnTo>
                  <a:pt x="1153" y="2210"/>
                </a:lnTo>
                <a:lnTo>
                  <a:pt x="1077" y="2184"/>
                </a:lnTo>
                <a:lnTo>
                  <a:pt x="1003" y="2157"/>
                </a:lnTo>
                <a:lnTo>
                  <a:pt x="931" y="2131"/>
                </a:lnTo>
                <a:lnTo>
                  <a:pt x="862" y="2102"/>
                </a:lnTo>
                <a:lnTo>
                  <a:pt x="796" y="2072"/>
                </a:lnTo>
                <a:lnTo>
                  <a:pt x="733" y="2042"/>
                </a:lnTo>
                <a:lnTo>
                  <a:pt x="673" y="2012"/>
                </a:lnTo>
                <a:lnTo>
                  <a:pt x="614" y="1981"/>
                </a:lnTo>
                <a:lnTo>
                  <a:pt x="558" y="1949"/>
                </a:lnTo>
                <a:lnTo>
                  <a:pt x="505" y="1917"/>
                </a:lnTo>
                <a:lnTo>
                  <a:pt x="456" y="1883"/>
                </a:lnTo>
                <a:lnTo>
                  <a:pt x="408" y="1848"/>
                </a:lnTo>
                <a:lnTo>
                  <a:pt x="362" y="1814"/>
                </a:lnTo>
                <a:lnTo>
                  <a:pt x="320" y="1779"/>
                </a:lnTo>
                <a:lnTo>
                  <a:pt x="281" y="1742"/>
                </a:lnTo>
                <a:lnTo>
                  <a:pt x="244" y="1707"/>
                </a:lnTo>
                <a:lnTo>
                  <a:pt x="208" y="1670"/>
                </a:lnTo>
                <a:lnTo>
                  <a:pt x="176" y="1632"/>
                </a:lnTo>
                <a:lnTo>
                  <a:pt x="148" y="1595"/>
                </a:lnTo>
                <a:lnTo>
                  <a:pt x="122" y="1556"/>
                </a:lnTo>
                <a:lnTo>
                  <a:pt x="97" y="1518"/>
                </a:lnTo>
                <a:lnTo>
                  <a:pt x="76" y="1479"/>
                </a:lnTo>
                <a:lnTo>
                  <a:pt x="56" y="1440"/>
                </a:lnTo>
                <a:lnTo>
                  <a:pt x="40" y="1401"/>
                </a:lnTo>
                <a:lnTo>
                  <a:pt x="28" y="1360"/>
                </a:lnTo>
                <a:lnTo>
                  <a:pt x="18" y="1321"/>
                </a:lnTo>
                <a:lnTo>
                  <a:pt x="9" y="1281"/>
                </a:lnTo>
                <a:lnTo>
                  <a:pt x="3" y="1240"/>
                </a:lnTo>
                <a:lnTo>
                  <a:pt x="0" y="1201"/>
                </a:lnTo>
                <a:lnTo>
                  <a:pt x="0" y="1161"/>
                </a:lnTo>
                <a:lnTo>
                  <a:pt x="2" y="1120"/>
                </a:lnTo>
                <a:lnTo>
                  <a:pt x="7" y="1079"/>
                </a:lnTo>
                <a:lnTo>
                  <a:pt x="14" y="1039"/>
                </a:lnTo>
                <a:lnTo>
                  <a:pt x="23" y="998"/>
                </a:lnTo>
                <a:lnTo>
                  <a:pt x="35" y="957"/>
                </a:lnTo>
                <a:lnTo>
                  <a:pt x="51" y="917"/>
                </a:lnTo>
                <a:lnTo>
                  <a:pt x="69" y="878"/>
                </a:lnTo>
                <a:lnTo>
                  <a:pt x="88" y="837"/>
                </a:lnTo>
                <a:lnTo>
                  <a:pt x="111" y="797"/>
                </a:lnTo>
                <a:lnTo>
                  <a:pt x="138" y="758"/>
                </a:lnTo>
                <a:lnTo>
                  <a:pt x="166" y="719"/>
                </a:lnTo>
                <a:lnTo>
                  <a:pt x="196" y="680"/>
                </a:lnTo>
                <a:lnTo>
                  <a:pt x="229" y="641"/>
                </a:lnTo>
                <a:lnTo>
                  <a:pt x="265" y="602"/>
                </a:lnTo>
                <a:lnTo>
                  <a:pt x="304" y="563"/>
                </a:lnTo>
                <a:lnTo>
                  <a:pt x="344" y="526"/>
                </a:lnTo>
                <a:lnTo>
                  <a:pt x="388" y="489"/>
                </a:lnTo>
                <a:lnTo>
                  <a:pt x="434" y="452"/>
                </a:lnTo>
                <a:lnTo>
                  <a:pt x="482" y="415"/>
                </a:lnTo>
                <a:lnTo>
                  <a:pt x="533" y="379"/>
                </a:lnTo>
                <a:lnTo>
                  <a:pt x="588" y="344"/>
                </a:lnTo>
                <a:lnTo>
                  <a:pt x="643" y="309"/>
                </a:lnTo>
                <a:lnTo>
                  <a:pt x="703" y="275"/>
                </a:lnTo>
                <a:lnTo>
                  <a:pt x="763" y="242"/>
                </a:lnTo>
                <a:lnTo>
                  <a:pt x="828" y="208"/>
                </a:lnTo>
                <a:lnTo>
                  <a:pt x="893" y="176"/>
                </a:lnTo>
                <a:lnTo>
                  <a:pt x="962" y="144"/>
                </a:lnTo>
                <a:lnTo>
                  <a:pt x="1035" y="114"/>
                </a:lnTo>
                <a:lnTo>
                  <a:pt x="1109" y="84"/>
                </a:lnTo>
                <a:lnTo>
                  <a:pt x="1185" y="54"/>
                </a:lnTo>
                <a:lnTo>
                  <a:pt x="1264" y="26"/>
                </a:lnTo>
                <a:lnTo>
                  <a:pt x="1346" y="0"/>
                </a:lnTo>
                <a:lnTo>
                  <a:pt x="3158" y="0"/>
                </a:lnTo>
                <a:lnTo>
                  <a:pt x="3239" y="26"/>
                </a:lnTo>
                <a:lnTo>
                  <a:pt x="3318" y="54"/>
                </a:lnTo>
                <a:lnTo>
                  <a:pt x="3394" y="84"/>
                </a:lnTo>
                <a:lnTo>
                  <a:pt x="3468" y="114"/>
                </a:lnTo>
                <a:lnTo>
                  <a:pt x="3541" y="144"/>
                </a:lnTo>
                <a:lnTo>
                  <a:pt x="3610" y="176"/>
                </a:lnTo>
                <a:lnTo>
                  <a:pt x="3677" y="208"/>
                </a:lnTo>
                <a:lnTo>
                  <a:pt x="3740" y="242"/>
                </a:lnTo>
                <a:lnTo>
                  <a:pt x="3802" y="275"/>
                </a:lnTo>
                <a:lnTo>
                  <a:pt x="3861" y="309"/>
                </a:lnTo>
                <a:lnTo>
                  <a:pt x="3917" y="344"/>
                </a:lnTo>
                <a:lnTo>
                  <a:pt x="3970" y="379"/>
                </a:lnTo>
                <a:lnTo>
                  <a:pt x="4021" y="415"/>
                </a:lnTo>
                <a:lnTo>
                  <a:pt x="4071" y="452"/>
                </a:lnTo>
                <a:lnTo>
                  <a:pt x="4117" y="489"/>
                </a:lnTo>
                <a:lnTo>
                  <a:pt x="4159" y="526"/>
                </a:lnTo>
                <a:lnTo>
                  <a:pt x="4201" y="563"/>
                </a:lnTo>
                <a:lnTo>
                  <a:pt x="4238" y="602"/>
                </a:lnTo>
                <a:lnTo>
                  <a:pt x="4276" y="641"/>
                </a:lnTo>
                <a:lnTo>
                  <a:pt x="4307" y="680"/>
                </a:lnTo>
                <a:lnTo>
                  <a:pt x="4339" y="719"/>
                </a:lnTo>
                <a:lnTo>
                  <a:pt x="4367" y="758"/>
                </a:lnTo>
                <a:lnTo>
                  <a:pt x="4392" y="797"/>
                </a:lnTo>
                <a:lnTo>
                  <a:pt x="4415" y="837"/>
                </a:lnTo>
                <a:lnTo>
                  <a:pt x="4434" y="878"/>
                </a:lnTo>
                <a:lnTo>
                  <a:pt x="4454" y="917"/>
                </a:lnTo>
                <a:lnTo>
                  <a:pt x="4468" y="957"/>
                </a:lnTo>
                <a:lnTo>
                  <a:pt x="4480" y="998"/>
                </a:lnTo>
                <a:lnTo>
                  <a:pt x="4491" y="1039"/>
                </a:lnTo>
                <a:lnTo>
                  <a:pt x="4498" y="1079"/>
                </a:lnTo>
                <a:lnTo>
                  <a:pt x="4503" y="1120"/>
                </a:lnTo>
                <a:lnTo>
                  <a:pt x="4505" y="1161"/>
                </a:lnTo>
                <a:lnTo>
                  <a:pt x="4505" y="1201"/>
                </a:lnTo>
                <a:lnTo>
                  <a:pt x="4502" y="1240"/>
                </a:lnTo>
                <a:lnTo>
                  <a:pt x="4496" y="1281"/>
                </a:lnTo>
                <a:lnTo>
                  <a:pt x="4487" y="1321"/>
                </a:lnTo>
                <a:lnTo>
                  <a:pt x="4477" y="1360"/>
                </a:lnTo>
                <a:lnTo>
                  <a:pt x="4463" y="1401"/>
                </a:lnTo>
                <a:lnTo>
                  <a:pt x="4447" y="1440"/>
                </a:lnTo>
                <a:lnTo>
                  <a:pt x="4427" y="1479"/>
                </a:lnTo>
                <a:lnTo>
                  <a:pt x="4406" y="1518"/>
                </a:lnTo>
                <a:lnTo>
                  <a:pt x="4383" y="1556"/>
                </a:lnTo>
                <a:lnTo>
                  <a:pt x="4357" y="1595"/>
                </a:lnTo>
                <a:lnTo>
                  <a:pt x="4327" y="1632"/>
                </a:lnTo>
                <a:lnTo>
                  <a:pt x="4295" y="1670"/>
                </a:lnTo>
                <a:lnTo>
                  <a:pt x="4261" y="1707"/>
                </a:lnTo>
                <a:lnTo>
                  <a:pt x="4224" y="1742"/>
                </a:lnTo>
                <a:lnTo>
                  <a:pt x="4184" y="1779"/>
                </a:lnTo>
                <a:lnTo>
                  <a:pt x="4141" y="1814"/>
                </a:lnTo>
                <a:lnTo>
                  <a:pt x="4097" y="1848"/>
                </a:lnTo>
                <a:lnTo>
                  <a:pt x="4049" y="1883"/>
                </a:lnTo>
                <a:lnTo>
                  <a:pt x="3998" y="1917"/>
                </a:lnTo>
                <a:lnTo>
                  <a:pt x="3945" y="1949"/>
                </a:lnTo>
                <a:lnTo>
                  <a:pt x="3891" y="1981"/>
                </a:lnTo>
                <a:lnTo>
                  <a:pt x="3832" y="2012"/>
                </a:lnTo>
                <a:lnTo>
                  <a:pt x="3772" y="2042"/>
                </a:lnTo>
                <a:lnTo>
                  <a:pt x="3709" y="2072"/>
                </a:lnTo>
                <a:lnTo>
                  <a:pt x="3642" y="2102"/>
                </a:lnTo>
                <a:lnTo>
                  <a:pt x="3573" y="2131"/>
                </a:lnTo>
                <a:lnTo>
                  <a:pt x="3502" y="2157"/>
                </a:lnTo>
                <a:lnTo>
                  <a:pt x="3428" y="2184"/>
                </a:lnTo>
                <a:lnTo>
                  <a:pt x="3350" y="2210"/>
                </a:lnTo>
                <a:lnTo>
                  <a:pt x="3271" y="2235"/>
                </a:lnTo>
                <a:lnTo>
                  <a:pt x="3189" y="2258"/>
                </a:lnTo>
                <a:lnTo>
                  <a:pt x="1316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1" name="Freeform 9"/>
          <p:cNvSpPr>
            <a:spLocks/>
          </p:cNvSpPr>
          <p:nvPr/>
        </p:nvSpPr>
        <p:spPr bwMode="auto">
          <a:xfrm>
            <a:off x="1563511" y="1743076"/>
            <a:ext cx="5820834" cy="3584575"/>
          </a:xfrm>
          <a:custGeom>
            <a:avLst/>
            <a:gdLst>
              <a:gd name="T0" fmla="*/ 2147483647 w 4125"/>
              <a:gd name="T1" fmla="*/ 2147483647 h 2258"/>
              <a:gd name="T2" fmla="*/ 2147483647 w 4125"/>
              <a:gd name="T3" fmla="*/ 2147483647 h 2258"/>
              <a:gd name="T4" fmla="*/ 2147483647 w 4125"/>
              <a:gd name="T5" fmla="*/ 2147483647 h 2258"/>
              <a:gd name="T6" fmla="*/ 2147483647 w 4125"/>
              <a:gd name="T7" fmla="*/ 2147483647 h 2258"/>
              <a:gd name="T8" fmla="*/ 2147483647 w 4125"/>
              <a:gd name="T9" fmla="*/ 2147483647 h 2258"/>
              <a:gd name="T10" fmla="*/ 2147483647 w 4125"/>
              <a:gd name="T11" fmla="*/ 2147483647 h 2258"/>
              <a:gd name="T12" fmla="*/ 2147483647 w 4125"/>
              <a:gd name="T13" fmla="*/ 2147483647 h 2258"/>
              <a:gd name="T14" fmla="*/ 2147483647 w 4125"/>
              <a:gd name="T15" fmla="*/ 2147483647 h 2258"/>
              <a:gd name="T16" fmla="*/ 2147483647 w 4125"/>
              <a:gd name="T17" fmla="*/ 2147483647 h 2258"/>
              <a:gd name="T18" fmla="*/ 2147483647 w 4125"/>
              <a:gd name="T19" fmla="*/ 2147483647 h 2258"/>
              <a:gd name="T20" fmla="*/ 0 w 4125"/>
              <a:gd name="T21" fmla="*/ 2147483647 h 2258"/>
              <a:gd name="T22" fmla="*/ 2147483647 w 4125"/>
              <a:gd name="T23" fmla="*/ 2147483647 h 2258"/>
              <a:gd name="T24" fmla="*/ 2147483647 w 4125"/>
              <a:gd name="T25" fmla="*/ 2147483647 h 2258"/>
              <a:gd name="T26" fmla="*/ 2147483647 w 4125"/>
              <a:gd name="T27" fmla="*/ 2147483647 h 2258"/>
              <a:gd name="T28" fmla="*/ 2147483647 w 4125"/>
              <a:gd name="T29" fmla="*/ 2147483647 h 2258"/>
              <a:gd name="T30" fmla="*/ 2147483647 w 4125"/>
              <a:gd name="T31" fmla="*/ 2147483647 h 2258"/>
              <a:gd name="T32" fmla="*/ 2147483647 w 4125"/>
              <a:gd name="T33" fmla="*/ 2147483647 h 2258"/>
              <a:gd name="T34" fmla="*/ 2147483647 w 4125"/>
              <a:gd name="T35" fmla="*/ 2147483647 h 2258"/>
              <a:gd name="T36" fmla="*/ 2147483647 w 4125"/>
              <a:gd name="T37" fmla="*/ 2147483647 h 2258"/>
              <a:gd name="T38" fmla="*/ 2147483647 w 4125"/>
              <a:gd name="T39" fmla="*/ 2147483647 h 2258"/>
              <a:gd name="T40" fmla="*/ 2147483647 w 4125"/>
              <a:gd name="T41" fmla="*/ 2147483647 h 2258"/>
              <a:gd name="T42" fmla="*/ 2147483647 w 4125"/>
              <a:gd name="T43" fmla="*/ 0 h 2258"/>
              <a:gd name="T44" fmla="*/ 2147483647 w 4125"/>
              <a:gd name="T45" fmla="*/ 2147483647 h 2258"/>
              <a:gd name="T46" fmla="*/ 2147483647 w 4125"/>
              <a:gd name="T47" fmla="*/ 2147483647 h 2258"/>
              <a:gd name="T48" fmla="*/ 2147483647 w 4125"/>
              <a:gd name="T49" fmla="*/ 2147483647 h 2258"/>
              <a:gd name="T50" fmla="*/ 2147483647 w 4125"/>
              <a:gd name="T51" fmla="*/ 2147483647 h 2258"/>
              <a:gd name="T52" fmla="*/ 2147483647 w 4125"/>
              <a:gd name="T53" fmla="*/ 2147483647 h 2258"/>
              <a:gd name="T54" fmla="*/ 2147483647 w 4125"/>
              <a:gd name="T55" fmla="*/ 2147483647 h 2258"/>
              <a:gd name="T56" fmla="*/ 2147483647 w 4125"/>
              <a:gd name="T57" fmla="*/ 2147483647 h 2258"/>
              <a:gd name="T58" fmla="*/ 2147483647 w 4125"/>
              <a:gd name="T59" fmla="*/ 2147483647 h 2258"/>
              <a:gd name="T60" fmla="*/ 2147483647 w 4125"/>
              <a:gd name="T61" fmla="*/ 2147483647 h 2258"/>
              <a:gd name="T62" fmla="*/ 2147483647 w 4125"/>
              <a:gd name="T63" fmla="*/ 2147483647 h 2258"/>
              <a:gd name="T64" fmla="*/ 2147483647 w 4125"/>
              <a:gd name="T65" fmla="*/ 2147483647 h 2258"/>
              <a:gd name="T66" fmla="*/ 2147483647 w 4125"/>
              <a:gd name="T67" fmla="*/ 2147483647 h 2258"/>
              <a:gd name="T68" fmla="*/ 2147483647 w 4125"/>
              <a:gd name="T69" fmla="*/ 2147483647 h 2258"/>
              <a:gd name="T70" fmla="*/ 2147483647 w 4125"/>
              <a:gd name="T71" fmla="*/ 2147483647 h 2258"/>
              <a:gd name="T72" fmla="*/ 2147483647 w 4125"/>
              <a:gd name="T73" fmla="*/ 2147483647 h 2258"/>
              <a:gd name="T74" fmla="*/ 2147483647 w 4125"/>
              <a:gd name="T75" fmla="*/ 2147483647 h 2258"/>
              <a:gd name="T76" fmla="*/ 2147483647 w 4125"/>
              <a:gd name="T77" fmla="*/ 2147483647 h 2258"/>
              <a:gd name="T78" fmla="*/ 2147483647 w 4125"/>
              <a:gd name="T79" fmla="*/ 2147483647 h 2258"/>
              <a:gd name="T80" fmla="*/ 2147483647 w 4125"/>
              <a:gd name="T81" fmla="*/ 2147483647 h 2258"/>
              <a:gd name="T82" fmla="*/ 2147483647 w 4125"/>
              <a:gd name="T83" fmla="*/ 2147483647 h 2258"/>
              <a:gd name="T84" fmla="*/ 2147483647 w 4125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125"/>
              <a:gd name="T130" fmla="*/ 0 h 2258"/>
              <a:gd name="T131" fmla="*/ 4125 w 4125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125" h="2258">
                <a:moveTo>
                  <a:pt x="1204" y="2258"/>
                </a:moveTo>
                <a:lnTo>
                  <a:pt x="1128" y="2235"/>
                </a:lnTo>
                <a:lnTo>
                  <a:pt x="1056" y="2210"/>
                </a:lnTo>
                <a:lnTo>
                  <a:pt x="985" y="2184"/>
                </a:lnTo>
                <a:lnTo>
                  <a:pt x="918" y="2157"/>
                </a:lnTo>
                <a:lnTo>
                  <a:pt x="853" y="2131"/>
                </a:lnTo>
                <a:lnTo>
                  <a:pt x="789" y="2102"/>
                </a:lnTo>
                <a:lnTo>
                  <a:pt x="729" y="2072"/>
                </a:lnTo>
                <a:lnTo>
                  <a:pt x="671" y="2042"/>
                </a:lnTo>
                <a:lnTo>
                  <a:pt x="614" y="2012"/>
                </a:lnTo>
                <a:lnTo>
                  <a:pt x="561" y="1981"/>
                </a:lnTo>
                <a:lnTo>
                  <a:pt x="510" y="1949"/>
                </a:lnTo>
                <a:lnTo>
                  <a:pt x="462" y="1917"/>
                </a:lnTo>
                <a:lnTo>
                  <a:pt x="416" y="1883"/>
                </a:lnTo>
                <a:lnTo>
                  <a:pt x="372" y="1848"/>
                </a:lnTo>
                <a:lnTo>
                  <a:pt x="332" y="1814"/>
                </a:lnTo>
                <a:lnTo>
                  <a:pt x="293" y="1779"/>
                </a:lnTo>
                <a:lnTo>
                  <a:pt x="256" y="1742"/>
                </a:lnTo>
                <a:lnTo>
                  <a:pt x="222" y="1707"/>
                </a:lnTo>
                <a:lnTo>
                  <a:pt x="190" y="1670"/>
                </a:lnTo>
                <a:lnTo>
                  <a:pt x="162" y="1632"/>
                </a:lnTo>
                <a:lnTo>
                  <a:pt x="136" y="1595"/>
                </a:lnTo>
                <a:lnTo>
                  <a:pt x="111" y="1556"/>
                </a:lnTo>
                <a:lnTo>
                  <a:pt x="88" y="1518"/>
                </a:lnTo>
                <a:lnTo>
                  <a:pt x="68" y="1479"/>
                </a:lnTo>
                <a:lnTo>
                  <a:pt x="53" y="1440"/>
                </a:lnTo>
                <a:lnTo>
                  <a:pt x="37" y="1401"/>
                </a:lnTo>
                <a:lnTo>
                  <a:pt x="24" y="1360"/>
                </a:lnTo>
                <a:lnTo>
                  <a:pt x="15" y="1321"/>
                </a:lnTo>
                <a:lnTo>
                  <a:pt x="7" y="1281"/>
                </a:lnTo>
                <a:lnTo>
                  <a:pt x="1" y="1240"/>
                </a:lnTo>
                <a:lnTo>
                  <a:pt x="0" y="1201"/>
                </a:lnTo>
                <a:lnTo>
                  <a:pt x="0" y="1161"/>
                </a:lnTo>
                <a:lnTo>
                  <a:pt x="1" y="1120"/>
                </a:lnTo>
                <a:lnTo>
                  <a:pt x="5" y="1079"/>
                </a:lnTo>
                <a:lnTo>
                  <a:pt x="12" y="1039"/>
                </a:lnTo>
                <a:lnTo>
                  <a:pt x="21" y="998"/>
                </a:lnTo>
                <a:lnTo>
                  <a:pt x="33" y="957"/>
                </a:lnTo>
                <a:lnTo>
                  <a:pt x="46" y="917"/>
                </a:lnTo>
                <a:lnTo>
                  <a:pt x="63" y="878"/>
                </a:lnTo>
                <a:lnTo>
                  <a:pt x="81" y="837"/>
                </a:lnTo>
                <a:lnTo>
                  <a:pt x="102" y="797"/>
                </a:lnTo>
                <a:lnTo>
                  <a:pt x="125" y="758"/>
                </a:lnTo>
                <a:lnTo>
                  <a:pt x="151" y="719"/>
                </a:lnTo>
                <a:lnTo>
                  <a:pt x="180" y="680"/>
                </a:lnTo>
                <a:lnTo>
                  <a:pt x="210" y="641"/>
                </a:lnTo>
                <a:lnTo>
                  <a:pt x="242" y="602"/>
                </a:lnTo>
                <a:lnTo>
                  <a:pt x="277" y="563"/>
                </a:lnTo>
                <a:lnTo>
                  <a:pt x="316" y="526"/>
                </a:lnTo>
                <a:lnTo>
                  <a:pt x="355" y="489"/>
                </a:lnTo>
                <a:lnTo>
                  <a:pt x="397" y="452"/>
                </a:lnTo>
                <a:lnTo>
                  <a:pt x="441" y="415"/>
                </a:lnTo>
                <a:lnTo>
                  <a:pt x="489" y="379"/>
                </a:lnTo>
                <a:lnTo>
                  <a:pt x="538" y="344"/>
                </a:lnTo>
                <a:lnTo>
                  <a:pt x="589" y="309"/>
                </a:lnTo>
                <a:lnTo>
                  <a:pt x="642" y="275"/>
                </a:lnTo>
                <a:lnTo>
                  <a:pt x="699" y="242"/>
                </a:lnTo>
                <a:lnTo>
                  <a:pt x="757" y="208"/>
                </a:lnTo>
                <a:lnTo>
                  <a:pt x="819" y="176"/>
                </a:lnTo>
                <a:lnTo>
                  <a:pt x="883" y="144"/>
                </a:lnTo>
                <a:lnTo>
                  <a:pt x="948" y="114"/>
                </a:lnTo>
                <a:lnTo>
                  <a:pt x="1015" y="84"/>
                </a:lnTo>
                <a:lnTo>
                  <a:pt x="1086" y="54"/>
                </a:lnTo>
                <a:lnTo>
                  <a:pt x="1158" y="26"/>
                </a:lnTo>
                <a:lnTo>
                  <a:pt x="1234" y="0"/>
                </a:lnTo>
                <a:lnTo>
                  <a:pt x="2891" y="0"/>
                </a:lnTo>
                <a:lnTo>
                  <a:pt x="2965" y="26"/>
                </a:lnTo>
                <a:lnTo>
                  <a:pt x="3037" y="54"/>
                </a:lnTo>
                <a:lnTo>
                  <a:pt x="3108" y="84"/>
                </a:lnTo>
                <a:lnTo>
                  <a:pt x="3177" y="114"/>
                </a:lnTo>
                <a:lnTo>
                  <a:pt x="3242" y="144"/>
                </a:lnTo>
                <a:lnTo>
                  <a:pt x="3306" y="176"/>
                </a:lnTo>
                <a:lnTo>
                  <a:pt x="3366" y="208"/>
                </a:lnTo>
                <a:lnTo>
                  <a:pt x="3424" y="242"/>
                </a:lnTo>
                <a:lnTo>
                  <a:pt x="3481" y="275"/>
                </a:lnTo>
                <a:lnTo>
                  <a:pt x="3535" y="309"/>
                </a:lnTo>
                <a:lnTo>
                  <a:pt x="3587" y="344"/>
                </a:lnTo>
                <a:lnTo>
                  <a:pt x="3636" y="379"/>
                </a:lnTo>
                <a:lnTo>
                  <a:pt x="3682" y="415"/>
                </a:lnTo>
                <a:lnTo>
                  <a:pt x="3726" y="452"/>
                </a:lnTo>
                <a:lnTo>
                  <a:pt x="3768" y="489"/>
                </a:lnTo>
                <a:lnTo>
                  <a:pt x="3809" y="526"/>
                </a:lnTo>
                <a:lnTo>
                  <a:pt x="3846" y="563"/>
                </a:lnTo>
                <a:lnTo>
                  <a:pt x="3881" y="602"/>
                </a:lnTo>
                <a:lnTo>
                  <a:pt x="3913" y="641"/>
                </a:lnTo>
                <a:lnTo>
                  <a:pt x="3945" y="680"/>
                </a:lnTo>
                <a:lnTo>
                  <a:pt x="3973" y="719"/>
                </a:lnTo>
                <a:lnTo>
                  <a:pt x="3998" y="758"/>
                </a:lnTo>
                <a:lnTo>
                  <a:pt x="4021" y="797"/>
                </a:lnTo>
                <a:lnTo>
                  <a:pt x="4042" y="837"/>
                </a:lnTo>
                <a:lnTo>
                  <a:pt x="4062" y="878"/>
                </a:lnTo>
                <a:lnTo>
                  <a:pt x="4077" y="917"/>
                </a:lnTo>
                <a:lnTo>
                  <a:pt x="4092" y="957"/>
                </a:lnTo>
                <a:lnTo>
                  <a:pt x="4102" y="998"/>
                </a:lnTo>
                <a:lnTo>
                  <a:pt x="4111" y="1039"/>
                </a:lnTo>
                <a:lnTo>
                  <a:pt x="4118" y="1079"/>
                </a:lnTo>
                <a:lnTo>
                  <a:pt x="4123" y="1120"/>
                </a:lnTo>
                <a:lnTo>
                  <a:pt x="4125" y="1161"/>
                </a:lnTo>
                <a:lnTo>
                  <a:pt x="4123" y="1201"/>
                </a:lnTo>
                <a:lnTo>
                  <a:pt x="4122" y="1240"/>
                </a:lnTo>
                <a:lnTo>
                  <a:pt x="4116" y="1281"/>
                </a:lnTo>
                <a:lnTo>
                  <a:pt x="4109" y="1321"/>
                </a:lnTo>
                <a:lnTo>
                  <a:pt x="4099" y="1360"/>
                </a:lnTo>
                <a:lnTo>
                  <a:pt x="4086" y="1401"/>
                </a:lnTo>
                <a:lnTo>
                  <a:pt x="4072" y="1440"/>
                </a:lnTo>
                <a:lnTo>
                  <a:pt x="4055" y="1479"/>
                </a:lnTo>
                <a:lnTo>
                  <a:pt x="4035" y="1518"/>
                </a:lnTo>
                <a:lnTo>
                  <a:pt x="4012" y="1556"/>
                </a:lnTo>
                <a:lnTo>
                  <a:pt x="3989" y="1595"/>
                </a:lnTo>
                <a:lnTo>
                  <a:pt x="3961" y="1632"/>
                </a:lnTo>
                <a:lnTo>
                  <a:pt x="3933" y="1670"/>
                </a:lnTo>
                <a:lnTo>
                  <a:pt x="3901" y="1707"/>
                </a:lnTo>
                <a:lnTo>
                  <a:pt x="3867" y="1742"/>
                </a:lnTo>
                <a:lnTo>
                  <a:pt x="3830" y="1779"/>
                </a:lnTo>
                <a:lnTo>
                  <a:pt x="3791" y="1814"/>
                </a:lnTo>
                <a:lnTo>
                  <a:pt x="3751" y="1848"/>
                </a:lnTo>
                <a:lnTo>
                  <a:pt x="3707" y="1883"/>
                </a:lnTo>
                <a:lnTo>
                  <a:pt x="3661" y="1917"/>
                </a:lnTo>
                <a:lnTo>
                  <a:pt x="3613" y="1949"/>
                </a:lnTo>
                <a:lnTo>
                  <a:pt x="3562" y="1981"/>
                </a:lnTo>
                <a:lnTo>
                  <a:pt x="3509" y="2012"/>
                </a:lnTo>
                <a:lnTo>
                  <a:pt x="3452" y="2042"/>
                </a:lnTo>
                <a:lnTo>
                  <a:pt x="3394" y="2072"/>
                </a:lnTo>
                <a:lnTo>
                  <a:pt x="3334" y="2102"/>
                </a:lnTo>
                <a:lnTo>
                  <a:pt x="3270" y="2131"/>
                </a:lnTo>
                <a:lnTo>
                  <a:pt x="3205" y="2157"/>
                </a:lnTo>
                <a:lnTo>
                  <a:pt x="3138" y="2184"/>
                </a:lnTo>
                <a:lnTo>
                  <a:pt x="3067" y="2210"/>
                </a:lnTo>
                <a:lnTo>
                  <a:pt x="2995" y="2235"/>
                </a:lnTo>
                <a:lnTo>
                  <a:pt x="2919" y="2258"/>
                </a:lnTo>
                <a:lnTo>
                  <a:pt x="1204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2" name="Freeform 10"/>
          <p:cNvSpPr>
            <a:spLocks/>
          </p:cNvSpPr>
          <p:nvPr/>
        </p:nvSpPr>
        <p:spPr bwMode="auto">
          <a:xfrm>
            <a:off x="1837267" y="1743076"/>
            <a:ext cx="5270500" cy="3584575"/>
          </a:xfrm>
          <a:custGeom>
            <a:avLst/>
            <a:gdLst>
              <a:gd name="T0" fmla="*/ 2147483647 w 3735"/>
              <a:gd name="T1" fmla="*/ 2147483647 h 2258"/>
              <a:gd name="T2" fmla="*/ 2147483647 w 3735"/>
              <a:gd name="T3" fmla="*/ 2147483647 h 2258"/>
              <a:gd name="T4" fmla="*/ 2147483647 w 3735"/>
              <a:gd name="T5" fmla="*/ 2147483647 h 2258"/>
              <a:gd name="T6" fmla="*/ 2147483647 w 3735"/>
              <a:gd name="T7" fmla="*/ 2147483647 h 2258"/>
              <a:gd name="T8" fmla="*/ 2147483647 w 3735"/>
              <a:gd name="T9" fmla="*/ 2147483647 h 2258"/>
              <a:gd name="T10" fmla="*/ 2147483647 w 3735"/>
              <a:gd name="T11" fmla="*/ 2147483647 h 2258"/>
              <a:gd name="T12" fmla="*/ 2147483647 w 3735"/>
              <a:gd name="T13" fmla="*/ 2147483647 h 2258"/>
              <a:gd name="T14" fmla="*/ 2147483647 w 3735"/>
              <a:gd name="T15" fmla="*/ 2147483647 h 2258"/>
              <a:gd name="T16" fmla="*/ 2147483647 w 3735"/>
              <a:gd name="T17" fmla="*/ 2147483647 h 2258"/>
              <a:gd name="T18" fmla="*/ 2147483647 w 3735"/>
              <a:gd name="T19" fmla="*/ 2147483647 h 2258"/>
              <a:gd name="T20" fmla="*/ 0 w 3735"/>
              <a:gd name="T21" fmla="*/ 2147483647 h 2258"/>
              <a:gd name="T22" fmla="*/ 2147483647 w 3735"/>
              <a:gd name="T23" fmla="*/ 2147483647 h 2258"/>
              <a:gd name="T24" fmla="*/ 2147483647 w 3735"/>
              <a:gd name="T25" fmla="*/ 2147483647 h 2258"/>
              <a:gd name="T26" fmla="*/ 2147483647 w 3735"/>
              <a:gd name="T27" fmla="*/ 2147483647 h 2258"/>
              <a:gd name="T28" fmla="*/ 2147483647 w 3735"/>
              <a:gd name="T29" fmla="*/ 2147483647 h 2258"/>
              <a:gd name="T30" fmla="*/ 2147483647 w 3735"/>
              <a:gd name="T31" fmla="*/ 2147483647 h 2258"/>
              <a:gd name="T32" fmla="*/ 2147483647 w 3735"/>
              <a:gd name="T33" fmla="*/ 2147483647 h 2258"/>
              <a:gd name="T34" fmla="*/ 2147483647 w 3735"/>
              <a:gd name="T35" fmla="*/ 2147483647 h 2258"/>
              <a:gd name="T36" fmla="*/ 2147483647 w 3735"/>
              <a:gd name="T37" fmla="*/ 2147483647 h 2258"/>
              <a:gd name="T38" fmla="*/ 2147483647 w 3735"/>
              <a:gd name="T39" fmla="*/ 2147483647 h 2258"/>
              <a:gd name="T40" fmla="*/ 2147483647 w 3735"/>
              <a:gd name="T41" fmla="*/ 2147483647 h 2258"/>
              <a:gd name="T42" fmla="*/ 2147483647 w 3735"/>
              <a:gd name="T43" fmla="*/ 0 h 2258"/>
              <a:gd name="T44" fmla="*/ 2147483647 w 3735"/>
              <a:gd name="T45" fmla="*/ 2147483647 h 2258"/>
              <a:gd name="T46" fmla="*/ 2147483647 w 3735"/>
              <a:gd name="T47" fmla="*/ 2147483647 h 2258"/>
              <a:gd name="T48" fmla="*/ 2147483647 w 3735"/>
              <a:gd name="T49" fmla="*/ 2147483647 h 2258"/>
              <a:gd name="T50" fmla="*/ 2147483647 w 3735"/>
              <a:gd name="T51" fmla="*/ 2147483647 h 2258"/>
              <a:gd name="T52" fmla="*/ 2147483647 w 3735"/>
              <a:gd name="T53" fmla="*/ 2147483647 h 2258"/>
              <a:gd name="T54" fmla="*/ 2147483647 w 3735"/>
              <a:gd name="T55" fmla="*/ 2147483647 h 2258"/>
              <a:gd name="T56" fmla="*/ 2147483647 w 3735"/>
              <a:gd name="T57" fmla="*/ 2147483647 h 2258"/>
              <a:gd name="T58" fmla="*/ 2147483647 w 3735"/>
              <a:gd name="T59" fmla="*/ 2147483647 h 2258"/>
              <a:gd name="T60" fmla="*/ 2147483647 w 3735"/>
              <a:gd name="T61" fmla="*/ 2147483647 h 2258"/>
              <a:gd name="T62" fmla="*/ 2147483647 w 3735"/>
              <a:gd name="T63" fmla="*/ 2147483647 h 2258"/>
              <a:gd name="T64" fmla="*/ 2147483647 w 3735"/>
              <a:gd name="T65" fmla="*/ 2147483647 h 2258"/>
              <a:gd name="T66" fmla="*/ 2147483647 w 3735"/>
              <a:gd name="T67" fmla="*/ 2147483647 h 2258"/>
              <a:gd name="T68" fmla="*/ 2147483647 w 3735"/>
              <a:gd name="T69" fmla="*/ 2147483647 h 2258"/>
              <a:gd name="T70" fmla="*/ 2147483647 w 3735"/>
              <a:gd name="T71" fmla="*/ 2147483647 h 2258"/>
              <a:gd name="T72" fmla="*/ 2147483647 w 3735"/>
              <a:gd name="T73" fmla="*/ 2147483647 h 2258"/>
              <a:gd name="T74" fmla="*/ 2147483647 w 3735"/>
              <a:gd name="T75" fmla="*/ 2147483647 h 2258"/>
              <a:gd name="T76" fmla="*/ 2147483647 w 3735"/>
              <a:gd name="T77" fmla="*/ 2147483647 h 2258"/>
              <a:gd name="T78" fmla="*/ 2147483647 w 3735"/>
              <a:gd name="T79" fmla="*/ 2147483647 h 2258"/>
              <a:gd name="T80" fmla="*/ 2147483647 w 3735"/>
              <a:gd name="T81" fmla="*/ 2147483647 h 2258"/>
              <a:gd name="T82" fmla="*/ 2147483647 w 3735"/>
              <a:gd name="T83" fmla="*/ 2147483647 h 2258"/>
              <a:gd name="T84" fmla="*/ 2147483647 w 3735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735"/>
              <a:gd name="T130" fmla="*/ 0 h 2258"/>
              <a:gd name="T131" fmla="*/ 3735 w 3735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735" h="2258">
                <a:moveTo>
                  <a:pt x="1091" y="2258"/>
                </a:moveTo>
                <a:lnTo>
                  <a:pt x="1024" y="2235"/>
                </a:lnTo>
                <a:lnTo>
                  <a:pt x="957" y="2210"/>
                </a:lnTo>
                <a:lnTo>
                  <a:pt x="894" y="2184"/>
                </a:lnTo>
                <a:lnTo>
                  <a:pt x="832" y="2157"/>
                </a:lnTo>
                <a:lnTo>
                  <a:pt x="773" y="2131"/>
                </a:lnTo>
                <a:lnTo>
                  <a:pt x="717" y="2102"/>
                </a:lnTo>
                <a:lnTo>
                  <a:pt x="662" y="2072"/>
                </a:lnTo>
                <a:lnTo>
                  <a:pt x="609" y="2042"/>
                </a:lnTo>
                <a:lnTo>
                  <a:pt x="558" y="2012"/>
                </a:lnTo>
                <a:lnTo>
                  <a:pt x="510" y="1981"/>
                </a:lnTo>
                <a:lnTo>
                  <a:pt x="464" y="1949"/>
                </a:lnTo>
                <a:lnTo>
                  <a:pt x="420" y="1917"/>
                </a:lnTo>
                <a:lnTo>
                  <a:pt x="378" y="1883"/>
                </a:lnTo>
                <a:lnTo>
                  <a:pt x="339" y="1848"/>
                </a:lnTo>
                <a:lnTo>
                  <a:pt x="302" y="1814"/>
                </a:lnTo>
                <a:lnTo>
                  <a:pt x="267" y="1779"/>
                </a:lnTo>
                <a:lnTo>
                  <a:pt x="233" y="1742"/>
                </a:lnTo>
                <a:lnTo>
                  <a:pt x="203" y="1707"/>
                </a:lnTo>
                <a:lnTo>
                  <a:pt x="175" y="1670"/>
                </a:lnTo>
                <a:lnTo>
                  <a:pt x="148" y="1632"/>
                </a:lnTo>
                <a:lnTo>
                  <a:pt x="123" y="1595"/>
                </a:lnTo>
                <a:lnTo>
                  <a:pt x="102" y="1556"/>
                </a:lnTo>
                <a:lnTo>
                  <a:pt x="81" y="1518"/>
                </a:lnTo>
                <a:lnTo>
                  <a:pt x="63" y="1479"/>
                </a:lnTo>
                <a:lnTo>
                  <a:pt x="49" y="1440"/>
                </a:lnTo>
                <a:lnTo>
                  <a:pt x="35" y="1401"/>
                </a:lnTo>
                <a:lnTo>
                  <a:pt x="25" y="1360"/>
                </a:lnTo>
                <a:lnTo>
                  <a:pt x="14" y="1321"/>
                </a:lnTo>
                <a:lnTo>
                  <a:pt x="9" y="1281"/>
                </a:lnTo>
                <a:lnTo>
                  <a:pt x="3" y="1240"/>
                </a:lnTo>
                <a:lnTo>
                  <a:pt x="0" y="1201"/>
                </a:lnTo>
                <a:lnTo>
                  <a:pt x="0" y="1161"/>
                </a:lnTo>
                <a:lnTo>
                  <a:pt x="2" y="1120"/>
                </a:lnTo>
                <a:lnTo>
                  <a:pt x="5" y="1079"/>
                </a:lnTo>
                <a:lnTo>
                  <a:pt x="12" y="1039"/>
                </a:lnTo>
                <a:lnTo>
                  <a:pt x="21" y="998"/>
                </a:lnTo>
                <a:lnTo>
                  <a:pt x="30" y="957"/>
                </a:lnTo>
                <a:lnTo>
                  <a:pt x="44" y="917"/>
                </a:lnTo>
                <a:lnTo>
                  <a:pt x="58" y="878"/>
                </a:lnTo>
                <a:lnTo>
                  <a:pt x="74" y="837"/>
                </a:lnTo>
                <a:lnTo>
                  <a:pt x="93" y="797"/>
                </a:lnTo>
                <a:lnTo>
                  <a:pt x="115" y="758"/>
                </a:lnTo>
                <a:lnTo>
                  <a:pt x="138" y="719"/>
                </a:lnTo>
                <a:lnTo>
                  <a:pt x="164" y="680"/>
                </a:lnTo>
                <a:lnTo>
                  <a:pt x="191" y="641"/>
                </a:lnTo>
                <a:lnTo>
                  <a:pt x="221" y="602"/>
                </a:lnTo>
                <a:lnTo>
                  <a:pt x="252" y="563"/>
                </a:lnTo>
                <a:lnTo>
                  <a:pt x="286" y="526"/>
                </a:lnTo>
                <a:lnTo>
                  <a:pt x="323" y="489"/>
                </a:lnTo>
                <a:lnTo>
                  <a:pt x="360" y="452"/>
                </a:lnTo>
                <a:lnTo>
                  <a:pt x="401" y="415"/>
                </a:lnTo>
                <a:lnTo>
                  <a:pt x="443" y="379"/>
                </a:lnTo>
                <a:lnTo>
                  <a:pt x="487" y="344"/>
                </a:lnTo>
                <a:lnTo>
                  <a:pt x="535" y="309"/>
                </a:lnTo>
                <a:lnTo>
                  <a:pt x="583" y="275"/>
                </a:lnTo>
                <a:lnTo>
                  <a:pt x="634" y="242"/>
                </a:lnTo>
                <a:lnTo>
                  <a:pt x="687" y="208"/>
                </a:lnTo>
                <a:lnTo>
                  <a:pt x="742" y="176"/>
                </a:lnTo>
                <a:lnTo>
                  <a:pt x="800" y="144"/>
                </a:lnTo>
                <a:lnTo>
                  <a:pt x="858" y="114"/>
                </a:lnTo>
                <a:lnTo>
                  <a:pt x="920" y="84"/>
                </a:lnTo>
                <a:lnTo>
                  <a:pt x="984" y="54"/>
                </a:lnTo>
                <a:lnTo>
                  <a:pt x="1049" y="26"/>
                </a:lnTo>
                <a:lnTo>
                  <a:pt x="1118" y="0"/>
                </a:lnTo>
                <a:lnTo>
                  <a:pt x="2617" y="0"/>
                </a:lnTo>
                <a:lnTo>
                  <a:pt x="2686" y="26"/>
                </a:lnTo>
                <a:lnTo>
                  <a:pt x="2751" y="54"/>
                </a:lnTo>
                <a:lnTo>
                  <a:pt x="2815" y="84"/>
                </a:lnTo>
                <a:lnTo>
                  <a:pt x="2877" y="114"/>
                </a:lnTo>
                <a:lnTo>
                  <a:pt x="2935" y="144"/>
                </a:lnTo>
                <a:lnTo>
                  <a:pt x="2993" y="176"/>
                </a:lnTo>
                <a:lnTo>
                  <a:pt x="3048" y="208"/>
                </a:lnTo>
                <a:lnTo>
                  <a:pt x="3101" y="242"/>
                </a:lnTo>
                <a:lnTo>
                  <a:pt x="3152" y="275"/>
                </a:lnTo>
                <a:lnTo>
                  <a:pt x="3200" y="309"/>
                </a:lnTo>
                <a:lnTo>
                  <a:pt x="3248" y="344"/>
                </a:lnTo>
                <a:lnTo>
                  <a:pt x="3292" y="379"/>
                </a:lnTo>
                <a:lnTo>
                  <a:pt x="3334" y="415"/>
                </a:lnTo>
                <a:lnTo>
                  <a:pt x="3375" y="452"/>
                </a:lnTo>
                <a:lnTo>
                  <a:pt x="3412" y="489"/>
                </a:lnTo>
                <a:lnTo>
                  <a:pt x="3449" y="526"/>
                </a:lnTo>
                <a:lnTo>
                  <a:pt x="3483" y="563"/>
                </a:lnTo>
                <a:lnTo>
                  <a:pt x="3514" y="602"/>
                </a:lnTo>
                <a:lnTo>
                  <a:pt x="3544" y="641"/>
                </a:lnTo>
                <a:lnTo>
                  <a:pt x="3571" y="680"/>
                </a:lnTo>
                <a:lnTo>
                  <a:pt x="3597" y="719"/>
                </a:lnTo>
                <a:lnTo>
                  <a:pt x="3620" y="758"/>
                </a:lnTo>
                <a:lnTo>
                  <a:pt x="3642" y="797"/>
                </a:lnTo>
                <a:lnTo>
                  <a:pt x="3661" y="837"/>
                </a:lnTo>
                <a:lnTo>
                  <a:pt x="3677" y="878"/>
                </a:lnTo>
                <a:lnTo>
                  <a:pt x="3691" y="917"/>
                </a:lnTo>
                <a:lnTo>
                  <a:pt x="3705" y="957"/>
                </a:lnTo>
                <a:lnTo>
                  <a:pt x="3714" y="998"/>
                </a:lnTo>
                <a:lnTo>
                  <a:pt x="3723" y="1039"/>
                </a:lnTo>
                <a:lnTo>
                  <a:pt x="3730" y="1079"/>
                </a:lnTo>
                <a:lnTo>
                  <a:pt x="3733" y="1120"/>
                </a:lnTo>
                <a:lnTo>
                  <a:pt x="3735" y="1161"/>
                </a:lnTo>
                <a:lnTo>
                  <a:pt x="3733" y="1201"/>
                </a:lnTo>
                <a:lnTo>
                  <a:pt x="3732" y="1240"/>
                </a:lnTo>
                <a:lnTo>
                  <a:pt x="3726" y="1281"/>
                </a:lnTo>
                <a:lnTo>
                  <a:pt x="3719" y="1321"/>
                </a:lnTo>
                <a:lnTo>
                  <a:pt x="3710" y="1360"/>
                </a:lnTo>
                <a:lnTo>
                  <a:pt x="3700" y="1401"/>
                </a:lnTo>
                <a:lnTo>
                  <a:pt x="3686" y="1440"/>
                </a:lnTo>
                <a:lnTo>
                  <a:pt x="3672" y="1479"/>
                </a:lnTo>
                <a:lnTo>
                  <a:pt x="3654" y="1518"/>
                </a:lnTo>
                <a:lnTo>
                  <a:pt x="3633" y="1556"/>
                </a:lnTo>
                <a:lnTo>
                  <a:pt x="3612" y="1595"/>
                </a:lnTo>
                <a:lnTo>
                  <a:pt x="3587" y="1632"/>
                </a:lnTo>
                <a:lnTo>
                  <a:pt x="3560" y="1670"/>
                </a:lnTo>
                <a:lnTo>
                  <a:pt x="3532" y="1707"/>
                </a:lnTo>
                <a:lnTo>
                  <a:pt x="3502" y="1742"/>
                </a:lnTo>
                <a:lnTo>
                  <a:pt x="3468" y="1779"/>
                </a:lnTo>
                <a:lnTo>
                  <a:pt x="3433" y="1814"/>
                </a:lnTo>
                <a:lnTo>
                  <a:pt x="3396" y="1848"/>
                </a:lnTo>
                <a:lnTo>
                  <a:pt x="3357" y="1883"/>
                </a:lnTo>
                <a:lnTo>
                  <a:pt x="3315" y="1917"/>
                </a:lnTo>
                <a:lnTo>
                  <a:pt x="3271" y="1949"/>
                </a:lnTo>
                <a:lnTo>
                  <a:pt x="3225" y="1981"/>
                </a:lnTo>
                <a:lnTo>
                  <a:pt x="3177" y="2012"/>
                </a:lnTo>
                <a:lnTo>
                  <a:pt x="3126" y="2042"/>
                </a:lnTo>
                <a:lnTo>
                  <a:pt x="3073" y="2072"/>
                </a:lnTo>
                <a:lnTo>
                  <a:pt x="3018" y="2102"/>
                </a:lnTo>
                <a:lnTo>
                  <a:pt x="2962" y="2131"/>
                </a:lnTo>
                <a:lnTo>
                  <a:pt x="2903" y="2157"/>
                </a:lnTo>
                <a:lnTo>
                  <a:pt x="2841" y="2184"/>
                </a:lnTo>
                <a:lnTo>
                  <a:pt x="2778" y="2210"/>
                </a:lnTo>
                <a:lnTo>
                  <a:pt x="2711" y="2235"/>
                </a:lnTo>
                <a:lnTo>
                  <a:pt x="2644" y="2258"/>
                </a:lnTo>
                <a:lnTo>
                  <a:pt x="1091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3" name="Freeform 11"/>
          <p:cNvSpPr>
            <a:spLocks/>
          </p:cNvSpPr>
          <p:nvPr/>
        </p:nvSpPr>
        <p:spPr bwMode="auto">
          <a:xfrm>
            <a:off x="2156178" y="1743076"/>
            <a:ext cx="4632678" cy="3584575"/>
          </a:xfrm>
          <a:custGeom>
            <a:avLst/>
            <a:gdLst>
              <a:gd name="T0" fmla="*/ 2147483647 w 3283"/>
              <a:gd name="T1" fmla="*/ 2147483647 h 2258"/>
              <a:gd name="T2" fmla="*/ 2147483647 w 3283"/>
              <a:gd name="T3" fmla="*/ 2147483647 h 2258"/>
              <a:gd name="T4" fmla="*/ 2147483647 w 3283"/>
              <a:gd name="T5" fmla="*/ 2147483647 h 2258"/>
              <a:gd name="T6" fmla="*/ 2147483647 w 3283"/>
              <a:gd name="T7" fmla="*/ 2147483647 h 2258"/>
              <a:gd name="T8" fmla="*/ 2147483647 w 3283"/>
              <a:gd name="T9" fmla="*/ 2147483647 h 2258"/>
              <a:gd name="T10" fmla="*/ 2147483647 w 3283"/>
              <a:gd name="T11" fmla="*/ 2147483647 h 2258"/>
              <a:gd name="T12" fmla="*/ 2147483647 w 3283"/>
              <a:gd name="T13" fmla="*/ 2147483647 h 2258"/>
              <a:gd name="T14" fmla="*/ 2147483647 w 3283"/>
              <a:gd name="T15" fmla="*/ 2147483647 h 2258"/>
              <a:gd name="T16" fmla="*/ 2147483647 w 3283"/>
              <a:gd name="T17" fmla="*/ 2147483647 h 2258"/>
              <a:gd name="T18" fmla="*/ 2147483647 w 3283"/>
              <a:gd name="T19" fmla="*/ 2147483647 h 2258"/>
              <a:gd name="T20" fmla="*/ 0 w 3283"/>
              <a:gd name="T21" fmla="*/ 2147483647 h 2258"/>
              <a:gd name="T22" fmla="*/ 2147483647 w 3283"/>
              <a:gd name="T23" fmla="*/ 2147483647 h 2258"/>
              <a:gd name="T24" fmla="*/ 2147483647 w 3283"/>
              <a:gd name="T25" fmla="*/ 2147483647 h 2258"/>
              <a:gd name="T26" fmla="*/ 2147483647 w 3283"/>
              <a:gd name="T27" fmla="*/ 2147483647 h 2258"/>
              <a:gd name="T28" fmla="*/ 2147483647 w 3283"/>
              <a:gd name="T29" fmla="*/ 2147483647 h 2258"/>
              <a:gd name="T30" fmla="*/ 2147483647 w 3283"/>
              <a:gd name="T31" fmla="*/ 2147483647 h 2258"/>
              <a:gd name="T32" fmla="*/ 2147483647 w 3283"/>
              <a:gd name="T33" fmla="*/ 2147483647 h 2258"/>
              <a:gd name="T34" fmla="*/ 2147483647 w 3283"/>
              <a:gd name="T35" fmla="*/ 2147483647 h 2258"/>
              <a:gd name="T36" fmla="*/ 2147483647 w 3283"/>
              <a:gd name="T37" fmla="*/ 2147483647 h 2258"/>
              <a:gd name="T38" fmla="*/ 2147483647 w 3283"/>
              <a:gd name="T39" fmla="*/ 2147483647 h 2258"/>
              <a:gd name="T40" fmla="*/ 2147483647 w 3283"/>
              <a:gd name="T41" fmla="*/ 2147483647 h 2258"/>
              <a:gd name="T42" fmla="*/ 2147483647 w 3283"/>
              <a:gd name="T43" fmla="*/ 0 h 2258"/>
              <a:gd name="T44" fmla="*/ 2147483647 w 3283"/>
              <a:gd name="T45" fmla="*/ 2147483647 h 2258"/>
              <a:gd name="T46" fmla="*/ 2147483647 w 3283"/>
              <a:gd name="T47" fmla="*/ 2147483647 h 2258"/>
              <a:gd name="T48" fmla="*/ 2147483647 w 3283"/>
              <a:gd name="T49" fmla="*/ 2147483647 h 2258"/>
              <a:gd name="T50" fmla="*/ 2147483647 w 3283"/>
              <a:gd name="T51" fmla="*/ 2147483647 h 2258"/>
              <a:gd name="T52" fmla="*/ 2147483647 w 3283"/>
              <a:gd name="T53" fmla="*/ 2147483647 h 2258"/>
              <a:gd name="T54" fmla="*/ 2147483647 w 3283"/>
              <a:gd name="T55" fmla="*/ 2147483647 h 2258"/>
              <a:gd name="T56" fmla="*/ 2147483647 w 3283"/>
              <a:gd name="T57" fmla="*/ 2147483647 h 2258"/>
              <a:gd name="T58" fmla="*/ 2147483647 w 3283"/>
              <a:gd name="T59" fmla="*/ 2147483647 h 2258"/>
              <a:gd name="T60" fmla="*/ 2147483647 w 3283"/>
              <a:gd name="T61" fmla="*/ 2147483647 h 2258"/>
              <a:gd name="T62" fmla="*/ 2147483647 w 3283"/>
              <a:gd name="T63" fmla="*/ 2147483647 h 2258"/>
              <a:gd name="T64" fmla="*/ 2147483647 w 3283"/>
              <a:gd name="T65" fmla="*/ 2147483647 h 2258"/>
              <a:gd name="T66" fmla="*/ 2147483647 w 3283"/>
              <a:gd name="T67" fmla="*/ 2147483647 h 2258"/>
              <a:gd name="T68" fmla="*/ 2147483647 w 3283"/>
              <a:gd name="T69" fmla="*/ 2147483647 h 2258"/>
              <a:gd name="T70" fmla="*/ 2147483647 w 3283"/>
              <a:gd name="T71" fmla="*/ 2147483647 h 2258"/>
              <a:gd name="T72" fmla="*/ 2147483647 w 3283"/>
              <a:gd name="T73" fmla="*/ 2147483647 h 2258"/>
              <a:gd name="T74" fmla="*/ 2147483647 w 3283"/>
              <a:gd name="T75" fmla="*/ 2147483647 h 2258"/>
              <a:gd name="T76" fmla="*/ 2147483647 w 3283"/>
              <a:gd name="T77" fmla="*/ 2147483647 h 2258"/>
              <a:gd name="T78" fmla="*/ 2147483647 w 3283"/>
              <a:gd name="T79" fmla="*/ 2147483647 h 2258"/>
              <a:gd name="T80" fmla="*/ 2147483647 w 3283"/>
              <a:gd name="T81" fmla="*/ 2147483647 h 2258"/>
              <a:gd name="T82" fmla="*/ 2147483647 w 3283"/>
              <a:gd name="T83" fmla="*/ 2147483647 h 2258"/>
              <a:gd name="T84" fmla="*/ 2147483647 w 3283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83"/>
              <a:gd name="T130" fmla="*/ 0 h 2258"/>
              <a:gd name="T131" fmla="*/ 3283 w 3283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83" h="2258">
                <a:moveTo>
                  <a:pt x="959" y="2258"/>
                </a:moveTo>
                <a:lnTo>
                  <a:pt x="899" y="2235"/>
                </a:lnTo>
                <a:lnTo>
                  <a:pt x="841" y="2210"/>
                </a:lnTo>
                <a:lnTo>
                  <a:pt x="786" y="2184"/>
                </a:lnTo>
                <a:lnTo>
                  <a:pt x="731" y="2157"/>
                </a:lnTo>
                <a:lnTo>
                  <a:pt x="678" y="2131"/>
                </a:lnTo>
                <a:lnTo>
                  <a:pt x="629" y="2102"/>
                </a:lnTo>
                <a:lnTo>
                  <a:pt x="581" y="2072"/>
                </a:lnTo>
                <a:lnTo>
                  <a:pt x="535" y="2042"/>
                </a:lnTo>
                <a:lnTo>
                  <a:pt x="489" y="2012"/>
                </a:lnTo>
                <a:lnTo>
                  <a:pt x="447" y="1981"/>
                </a:lnTo>
                <a:lnTo>
                  <a:pt x="406" y="1949"/>
                </a:lnTo>
                <a:lnTo>
                  <a:pt x="369" y="1917"/>
                </a:lnTo>
                <a:lnTo>
                  <a:pt x="332" y="1883"/>
                </a:lnTo>
                <a:lnTo>
                  <a:pt x="297" y="1848"/>
                </a:lnTo>
                <a:lnTo>
                  <a:pt x="265" y="1814"/>
                </a:lnTo>
                <a:lnTo>
                  <a:pt x="233" y="1779"/>
                </a:lnTo>
                <a:lnTo>
                  <a:pt x="205" y="1742"/>
                </a:lnTo>
                <a:lnTo>
                  <a:pt x="178" y="1707"/>
                </a:lnTo>
                <a:lnTo>
                  <a:pt x="152" y="1670"/>
                </a:lnTo>
                <a:lnTo>
                  <a:pt x="129" y="1632"/>
                </a:lnTo>
                <a:lnTo>
                  <a:pt x="108" y="1595"/>
                </a:lnTo>
                <a:lnTo>
                  <a:pt x="88" y="1556"/>
                </a:lnTo>
                <a:lnTo>
                  <a:pt x="71" y="1518"/>
                </a:lnTo>
                <a:lnTo>
                  <a:pt x="55" y="1479"/>
                </a:lnTo>
                <a:lnTo>
                  <a:pt x="42" y="1440"/>
                </a:lnTo>
                <a:lnTo>
                  <a:pt x="30" y="1401"/>
                </a:lnTo>
                <a:lnTo>
                  <a:pt x="21" y="1360"/>
                </a:lnTo>
                <a:lnTo>
                  <a:pt x="12" y="1321"/>
                </a:lnTo>
                <a:lnTo>
                  <a:pt x="7" y="1281"/>
                </a:lnTo>
                <a:lnTo>
                  <a:pt x="2" y="1240"/>
                </a:lnTo>
                <a:lnTo>
                  <a:pt x="0" y="1201"/>
                </a:lnTo>
                <a:lnTo>
                  <a:pt x="0" y="1161"/>
                </a:lnTo>
                <a:lnTo>
                  <a:pt x="2" y="1120"/>
                </a:lnTo>
                <a:lnTo>
                  <a:pt x="5" y="1079"/>
                </a:lnTo>
                <a:lnTo>
                  <a:pt x="11" y="1039"/>
                </a:lnTo>
                <a:lnTo>
                  <a:pt x="18" y="998"/>
                </a:lnTo>
                <a:lnTo>
                  <a:pt x="26" y="957"/>
                </a:lnTo>
                <a:lnTo>
                  <a:pt x="37" y="917"/>
                </a:lnTo>
                <a:lnTo>
                  <a:pt x="51" y="878"/>
                </a:lnTo>
                <a:lnTo>
                  <a:pt x="65" y="837"/>
                </a:lnTo>
                <a:lnTo>
                  <a:pt x="81" y="797"/>
                </a:lnTo>
                <a:lnTo>
                  <a:pt x="101" y="758"/>
                </a:lnTo>
                <a:lnTo>
                  <a:pt x="120" y="719"/>
                </a:lnTo>
                <a:lnTo>
                  <a:pt x="143" y="680"/>
                </a:lnTo>
                <a:lnTo>
                  <a:pt x="168" y="641"/>
                </a:lnTo>
                <a:lnTo>
                  <a:pt x="194" y="602"/>
                </a:lnTo>
                <a:lnTo>
                  <a:pt x="221" y="563"/>
                </a:lnTo>
                <a:lnTo>
                  <a:pt x="251" y="526"/>
                </a:lnTo>
                <a:lnTo>
                  <a:pt x="282" y="489"/>
                </a:lnTo>
                <a:lnTo>
                  <a:pt x="316" y="452"/>
                </a:lnTo>
                <a:lnTo>
                  <a:pt x="351" y="415"/>
                </a:lnTo>
                <a:lnTo>
                  <a:pt x="388" y="379"/>
                </a:lnTo>
                <a:lnTo>
                  <a:pt x="429" y="344"/>
                </a:lnTo>
                <a:lnTo>
                  <a:pt x="470" y="309"/>
                </a:lnTo>
                <a:lnTo>
                  <a:pt x="512" y="275"/>
                </a:lnTo>
                <a:lnTo>
                  <a:pt x="556" y="242"/>
                </a:lnTo>
                <a:lnTo>
                  <a:pt x="604" y="208"/>
                </a:lnTo>
                <a:lnTo>
                  <a:pt x="652" y="176"/>
                </a:lnTo>
                <a:lnTo>
                  <a:pt x="703" y="144"/>
                </a:lnTo>
                <a:lnTo>
                  <a:pt x="754" y="114"/>
                </a:lnTo>
                <a:lnTo>
                  <a:pt x="809" y="84"/>
                </a:lnTo>
                <a:lnTo>
                  <a:pt x="865" y="54"/>
                </a:lnTo>
                <a:lnTo>
                  <a:pt x="922" y="26"/>
                </a:lnTo>
                <a:lnTo>
                  <a:pt x="982" y="0"/>
                </a:lnTo>
                <a:lnTo>
                  <a:pt x="2301" y="0"/>
                </a:lnTo>
                <a:lnTo>
                  <a:pt x="2361" y="26"/>
                </a:lnTo>
                <a:lnTo>
                  <a:pt x="2418" y="54"/>
                </a:lnTo>
                <a:lnTo>
                  <a:pt x="2474" y="84"/>
                </a:lnTo>
                <a:lnTo>
                  <a:pt x="2529" y="114"/>
                </a:lnTo>
                <a:lnTo>
                  <a:pt x="2580" y="144"/>
                </a:lnTo>
                <a:lnTo>
                  <a:pt x="2631" y="176"/>
                </a:lnTo>
                <a:lnTo>
                  <a:pt x="2679" y="208"/>
                </a:lnTo>
                <a:lnTo>
                  <a:pt x="2727" y="242"/>
                </a:lnTo>
                <a:lnTo>
                  <a:pt x="2771" y="275"/>
                </a:lnTo>
                <a:lnTo>
                  <a:pt x="2813" y="309"/>
                </a:lnTo>
                <a:lnTo>
                  <a:pt x="2856" y="344"/>
                </a:lnTo>
                <a:lnTo>
                  <a:pt x="2895" y="379"/>
                </a:lnTo>
                <a:lnTo>
                  <a:pt x="2932" y="415"/>
                </a:lnTo>
                <a:lnTo>
                  <a:pt x="2967" y="452"/>
                </a:lnTo>
                <a:lnTo>
                  <a:pt x="3001" y="489"/>
                </a:lnTo>
                <a:lnTo>
                  <a:pt x="3032" y="526"/>
                </a:lnTo>
                <a:lnTo>
                  <a:pt x="3062" y="563"/>
                </a:lnTo>
                <a:lnTo>
                  <a:pt x="3091" y="602"/>
                </a:lnTo>
                <a:lnTo>
                  <a:pt x="3115" y="641"/>
                </a:lnTo>
                <a:lnTo>
                  <a:pt x="3140" y="680"/>
                </a:lnTo>
                <a:lnTo>
                  <a:pt x="3163" y="719"/>
                </a:lnTo>
                <a:lnTo>
                  <a:pt x="3182" y="758"/>
                </a:lnTo>
                <a:lnTo>
                  <a:pt x="3202" y="797"/>
                </a:lnTo>
                <a:lnTo>
                  <a:pt x="3218" y="837"/>
                </a:lnTo>
                <a:lnTo>
                  <a:pt x="3234" y="878"/>
                </a:lnTo>
                <a:lnTo>
                  <a:pt x="3246" y="917"/>
                </a:lnTo>
                <a:lnTo>
                  <a:pt x="3257" y="957"/>
                </a:lnTo>
                <a:lnTo>
                  <a:pt x="3265" y="998"/>
                </a:lnTo>
                <a:lnTo>
                  <a:pt x="3272" y="1039"/>
                </a:lnTo>
                <a:lnTo>
                  <a:pt x="3278" y="1079"/>
                </a:lnTo>
                <a:lnTo>
                  <a:pt x="3281" y="1120"/>
                </a:lnTo>
                <a:lnTo>
                  <a:pt x="3283" y="1161"/>
                </a:lnTo>
                <a:lnTo>
                  <a:pt x="3283" y="1201"/>
                </a:lnTo>
                <a:lnTo>
                  <a:pt x="3281" y="1240"/>
                </a:lnTo>
                <a:lnTo>
                  <a:pt x="3278" y="1281"/>
                </a:lnTo>
                <a:lnTo>
                  <a:pt x="3271" y="1321"/>
                </a:lnTo>
                <a:lnTo>
                  <a:pt x="3264" y="1360"/>
                </a:lnTo>
                <a:lnTo>
                  <a:pt x="3253" y="1401"/>
                </a:lnTo>
                <a:lnTo>
                  <a:pt x="3241" y="1440"/>
                </a:lnTo>
                <a:lnTo>
                  <a:pt x="3228" y="1479"/>
                </a:lnTo>
                <a:lnTo>
                  <a:pt x="3212" y="1518"/>
                </a:lnTo>
                <a:lnTo>
                  <a:pt x="3195" y="1556"/>
                </a:lnTo>
                <a:lnTo>
                  <a:pt x="3175" y="1595"/>
                </a:lnTo>
                <a:lnTo>
                  <a:pt x="3154" y="1632"/>
                </a:lnTo>
                <a:lnTo>
                  <a:pt x="3131" y="1670"/>
                </a:lnTo>
                <a:lnTo>
                  <a:pt x="3106" y="1707"/>
                </a:lnTo>
                <a:lnTo>
                  <a:pt x="3078" y="1742"/>
                </a:lnTo>
                <a:lnTo>
                  <a:pt x="3050" y="1779"/>
                </a:lnTo>
                <a:lnTo>
                  <a:pt x="3018" y="1814"/>
                </a:lnTo>
                <a:lnTo>
                  <a:pt x="2986" y="1848"/>
                </a:lnTo>
                <a:lnTo>
                  <a:pt x="2951" y="1883"/>
                </a:lnTo>
                <a:lnTo>
                  <a:pt x="2914" y="1917"/>
                </a:lnTo>
                <a:lnTo>
                  <a:pt x="2877" y="1949"/>
                </a:lnTo>
                <a:lnTo>
                  <a:pt x="2836" y="1981"/>
                </a:lnTo>
                <a:lnTo>
                  <a:pt x="2794" y="2012"/>
                </a:lnTo>
                <a:lnTo>
                  <a:pt x="2748" y="2042"/>
                </a:lnTo>
                <a:lnTo>
                  <a:pt x="2702" y="2072"/>
                </a:lnTo>
                <a:lnTo>
                  <a:pt x="2654" y="2102"/>
                </a:lnTo>
                <a:lnTo>
                  <a:pt x="2605" y="2131"/>
                </a:lnTo>
                <a:lnTo>
                  <a:pt x="2552" y="2157"/>
                </a:lnTo>
                <a:lnTo>
                  <a:pt x="2497" y="2184"/>
                </a:lnTo>
                <a:lnTo>
                  <a:pt x="2442" y="2210"/>
                </a:lnTo>
                <a:lnTo>
                  <a:pt x="2384" y="2235"/>
                </a:lnTo>
                <a:lnTo>
                  <a:pt x="2324" y="2258"/>
                </a:lnTo>
                <a:lnTo>
                  <a:pt x="959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4" name="Freeform 12"/>
          <p:cNvSpPr>
            <a:spLocks/>
          </p:cNvSpPr>
          <p:nvPr/>
        </p:nvSpPr>
        <p:spPr bwMode="auto">
          <a:xfrm>
            <a:off x="2569634" y="1743076"/>
            <a:ext cx="3805766" cy="3584575"/>
          </a:xfrm>
          <a:custGeom>
            <a:avLst/>
            <a:gdLst>
              <a:gd name="T0" fmla="*/ 2147483647 w 2697"/>
              <a:gd name="T1" fmla="*/ 2147483647 h 2258"/>
              <a:gd name="T2" fmla="*/ 2147483647 w 2697"/>
              <a:gd name="T3" fmla="*/ 2147483647 h 2258"/>
              <a:gd name="T4" fmla="*/ 2147483647 w 2697"/>
              <a:gd name="T5" fmla="*/ 2147483647 h 2258"/>
              <a:gd name="T6" fmla="*/ 2147483647 w 2697"/>
              <a:gd name="T7" fmla="*/ 2147483647 h 2258"/>
              <a:gd name="T8" fmla="*/ 2147483647 w 2697"/>
              <a:gd name="T9" fmla="*/ 2147483647 h 2258"/>
              <a:gd name="T10" fmla="*/ 2147483647 w 2697"/>
              <a:gd name="T11" fmla="*/ 2147483647 h 2258"/>
              <a:gd name="T12" fmla="*/ 2147483647 w 2697"/>
              <a:gd name="T13" fmla="*/ 2147483647 h 2258"/>
              <a:gd name="T14" fmla="*/ 2147483647 w 2697"/>
              <a:gd name="T15" fmla="*/ 2147483647 h 2258"/>
              <a:gd name="T16" fmla="*/ 2147483647 w 2697"/>
              <a:gd name="T17" fmla="*/ 2147483647 h 2258"/>
              <a:gd name="T18" fmla="*/ 2147483647 w 2697"/>
              <a:gd name="T19" fmla="*/ 2147483647 h 2258"/>
              <a:gd name="T20" fmla="*/ 0 w 2697"/>
              <a:gd name="T21" fmla="*/ 2147483647 h 2258"/>
              <a:gd name="T22" fmla="*/ 2147483647 w 2697"/>
              <a:gd name="T23" fmla="*/ 2147483647 h 2258"/>
              <a:gd name="T24" fmla="*/ 2147483647 w 2697"/>
              <a:gd name="T25" fmla="*/ 2147483647 h 2258"/>
              <a:gd name="T26" fmla="*/ 2147483647 w 2697"/>
              <a:gd name="T27" fmla="*/ 2147483647 h 2258"/>
              <a:gd name="T28" fmla="*/ 2147483647 w 2697"/>
              <a:gd name="T29" fmla="*/ 2147483647 h 2258"/>
              <a:gd name="T30" fmla="*/ 2147483647 w 2697"/>
              <a:gd name="T31" fmla="*/ 2147483647 h 2258"/>
              <a:gd name="T32" fmla="*/ 2147483647 w 2697"/>
              <a:gd name="T33" fmla="*/ 2147483647 h 2258"/>
              <a:gd name="T34" fmla="*/ 2147483647 w 2697"/>
              <a:gd name="T35" fmla="*/ 2147483647 h 2258"/>
              <a:gd name="T36" fmla="*/ 2147483647 w 2697"/>
              <a:gd name="T37" fmla="*/ 2147483647 h 2258"/>
              <a:gd name="T38" fmla="*/ 2147483647 w 2697"/>
              <a:gd name="T39" fmla="*/ 2147483647 h 2258"/>
              <a:gd name="T40" fmla="*/ 2147483647 w 2697"/>
              <a:gd name="T41" fmla="*/ 2147483647 h 2258"/>
              <a:gd name="T42" fmla="*/ 2147483647 w 2697"/>
              <a:gd name="T43" fmla="*/ 0 h 2258"/>
              <a:gd name="T44" fmla="*/ 2147483647 w 2697"/>
              <a:gd name="T45" fmla="*/ 2147483647 h 2258"/>
              <a:gd name="T46" fmla="*/ 2147483647 w 2697"/>
              <a:gd name="T47" fmla="*/ 2147483647 h 2258"/>
              <a:gd name="T48" fmla="*/ 2147483647 w 2697"/>
              <a:gd name="T49" fmla="*/ 2147483647 h 2258"/>
              <a:gd name="T50" fmla="*/ 2147483647 w 2697"/>
              <a:gd name="T51" fmla="*/ 2147483647 h 2258"/>
              <a:gd name="T52" fmla="*/ 2147483647 w 2697"/>
              <a:gd name="T53" fmla="*/ 2147483647 h 2258"/>
              <a:gd name="T54" fmla="*/ 2147483647 w 2697"/>
              <a:gd name="T55" fmla="*/ 2147483647 h 2258"/>
              <a:gd name="T56" fmla="*/ 2147483647 w 2697"/>
              <a:gd name="T57" fmla="*/ 2147483647 h 2258"/>
              <a:gd name="T58" fmla="*/ 2147483647 w 2697"/>
              <a:gd name="T59" fmla="*/ 2147483647 h 2258"/>
              <a:gd name="T60" fmla="*/ 2147483647 w 2697"/>
              <a:gd name="T61" fmla="*/ 2147483647 h 2258"/>
              <a:gd name="T62" fmla="*/ 2147483647 w 2697"/>
              <a:gd name="T63" fmla="*/ 2147483647 h 2258"/>
              <a:gd name="T64" fmla="*/ 2147483647 w 2697"/>
              <a:gd name="T65" fmla="*/ 2147483647 h 2258"/>
              <a:gd name="T66" fmla="*/ 2147483647 w 2697"/>
              <a:gd name="T67" fmla="*/ 2147483647 h 2258"/>
              <a:gd name="T68" fmla="*/ 2147483647 w 2697"/>
              <a:gd name="T69" fmla="*/ 2147483647 h 2258"/>
              <a:gd name="T70" fmla="*/ 2147483647 w 2697"/>
              <a:gd name="T71" fmla="*/ 2147483647 h 2258"/>
              <a:gd name="T72" fmla="*/ 2147483647 w 2697"/>
              <a:gd name="T73" fmla="*/ 2147483647 h 2258"/>
              <a:gd name="T74" fmla="*/ 2147483647 w 2697"/>
              <a:gd name="T75" fmla="*/ 2147483647 h 2258"/>
              <a:gd name="T76" fmla="*/ 2147483647 w 2697"/>
              <a:gd name="T77" fmla="*/ 2147483647 h 2258"/>
              <a:gd name="T78" fmla="*/ 2147483647 w 2697"/>
              <a:gd name="T79" fmla="*/ 2147483647 h 2258"/>
              <a:gd name="T80" fmla="*/ 2147483647 w 2697"/>
              <a:gd name="T81" fmla="*/ 2147483647 h 2258"/>
              <a:gd name="T82" fmla="*/ 2147483647 w 2697"/>
              <a:gd name="T83" fmla="*/ 2147483647 h 2258"/>
              <a:gd name="T84" fmla="*/ 2147483647 w 2697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97"/>
              <a:gd name="T130" fmla="*/ 0 h 2258"/>
              <a:gd name="T131" fmla="*/ 2697 w 2697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97" h="2258">
                <a:moveTo>
                  <a:pt x="788" y="2258"/>
                </a:moveTo>
                <a:lnTo>
                  <a:pt x="738" y="2235"/>
                </a:lnTo>
                <a:lnTo>
                  <a:pt x="691" y="2210"/>
                </a:lnTo>
                <a:lnTo>
                  <a:pt x="645" y="2184"/>
                </a:lnTo>
                <a:lnTo>
                  <a:pt x="601" y="2157"/>
                </a:lnTo>
                <a:lnTo>
                  <a:pt x="558" y="2131"/>
                </a:lnTo>
                <a:lnTo>
                  <a:pt x="518" y="2102"/>
                </a:lnTo>
                <a:lnTo>
                  <a:pt x="477" y="2072"/>
                </a:lnTo>
                <a:lnTo>
                  <a:pt x="440" y="2042"/>
                </a:lnTo>
                <a:lnTo>
                  <a:pt x="403" y="2012"/>
                </a:lnTo>
                <a:lnTo>
                  <a:pt x="367" y="1981"/>
                </a:lnTo>
                <a:lnTo>
                  <a:pt x="334" y="1949"/>
                </a:lnTo>
                <a:lnTo>
                  <a:pt x="302" y="1917"/>
                </a:lnTo>
                <a:lnTo>
                  <a:pt x="272" y="1883"/>
                </a:lnTo>
                <a:lnTo>
                  <a:pt x="244" y="1848"/>
                </a:lnTo>
                <a:lnTo>
                  <a:pt x="217" y="1814"/>
                </a:lnTo>
                <a:lnTo>
                  <a:pt x="193" y="1779"/>
                </a:lnTo>
                <a:lnTo>
                  <a:pt x="168" y="1742"/>
                </a:lnTo>
                <a:lnTo>
                  <a:pt x="147" y="1707"/>
                </a:lnTo>
                <a:lnTo>
                  <a:pt x="125" y="1670"/>
                </a:lnTo>
                <a:lnTo>
                  <a:pt x="106" y="1632"/>
                </a:lnTo>
                <a:lnTo>
                  <a:pt x="88" y="1595"/>
                </a:lnTo>
                <a:lnTo>
                  <a:pt x="73" y="1556"/>
                </a:lnTo>
                <a:lnTo>
                  <a:pt x="58" y="1518"/>
                </a:lnTo>
                <a:lnTo>
                  <a:pt x="46" y="1479"/>
                </a:lnTo>
                <a:lnTo>
                  <a:pt x="35" y="1440"/>
                </a:lnTo>
                <a:lnTo>
                  <a:pt x="25" y="1401"/>
                </a:lnTo>
                <a:lnTo>
                  <a:pt x="18" y="1360"/>
                </a:lnTo>
                <a:lnTo>
                  <a:pt x="11" y="1321"/>
                </a:lnTo>
                <a:lnTo>
                  <a:pt x="5" y="1281"/>
                </a:lnTo>
                <a:lnTo>
                  <a:pt x="2" y="1240"/>
                </a:lnTo>
                <a:lnTo>
                  <a:pt x="0" y="1201"/>
                </a:lnTo>
                <a:lnTo>
                  <a:pt x="0" y="1161"/>
                </a:lnTo>
                <a:lnTo>
                  <a:pt x="2" y="1120"/>
                </a:lnTo>
                <a:lnTo>
                  <a:pt x="4" y="1079"/>
                </a:lnTo>
                <a:lnTo>
                  <a:pt x="9" y="1039"/>
                </a:lnTo>
                <a:lnTo>
                  <a:pt x="14" y="998"/>
                </a:lnTo>
                <a:lnTo>
                  <a:pt x="21" y="957"/>
                </a:lnTo>
                <a:lnTo>
                  <a:pt x="32" y="917"/>
                </a:lnTo>
                <a:lnTo>
                  <a:pt x="42" y="878"/>
                </a:lnTo>
                <a:lnTo>
                  <a:pt x="53" y="837"/>
                </a:lnTo>
                <a:lnTo>
                  <a:pt x="67" y="797"/>
                </a:lnTo>
                <a:lnTo>
                  <a:pt x="83" y="758"/>
                </a:lnTo>
                <a:lnTo>
                  <a:pt x="99" y="719"/>
                </a:lnTo>
                <a:lnTo>
                  <a:pt x="118" y="680"/>
                </a:lnTo>
                <a:lnTo>
                  <a:pt x="138" y="641"/>
                </a:lnTo>
                <a:lnTo>
                  <a:pt x="159" y="602"/>
                </a:lnTo>
                <a:lnTo>
                  <a:pt x="182" y="563"/>
                </a:lnTo>
                <a:lnTo>
                  <a:pt x="207" y="526"/>
                </a:lnTo>
                <a:lnTo>
                  <a:pt x="233" y="489"/>
                </a:lnTo>
                <a:lnTo>
                  <a:pt x="260" y="452"/>
                </a:lnTo>
                <a:lnTo>
                  <a:pt x="290" y="415"/>
                </a:lnTo>
                <a:lnTo>
                  <a:pt x="320" y="379"/>
                </a:lnTo>
                <a:lnTo>
                  <a:pt x="352" y="344"/>
                </a:lnTo>
                <a:lnTo>
                  <a:pt x="385" y="309"/>
                </a:lnTo>
                <a:lnTo>
                  <a:pt x="420" y="275"/>
                </a:lnTo>
                <a:lnTo>
                  <a:pt x="458" y="242"/>
                </a:lnTo>
                <a:lnTo>
                  <a:pt x="496" y="208"/>
                </a:lnTo>
                <a:lnTo>
                  <a:pt x="535" y="176"/>
                </a:lnTo>
                <a:lnTo>
                  <a:pt x="578" y="144"/>
                </a:lnTo>
                <a:lnTo>
                  <a:pt x="620" y="114"/>
                </a:lnTo>
                <a:lnTo>
                  <a:pt x="664" y="84"/>
                </a:lnTo>
                <a:lnTo>
                  <a:pt x="710" y="54"/>
                </a:lnTo>
                <a:lnTo>
                  <a:pt x="758" y="26"/>
                </a:lnTo>
                <a:lnTo>
                  <a:pt x="807" y="0"/>
                </a:lnTo>
                <a:lnTo>
                  <a:pt x="1892" y="0"/>
                </a:lnTo>
                <a:lnTo>
                  <a:pt x="1939" y="26"/>
                </a:lnTo>
                <a:lnTo>
                  <a:pt x="1987" y="54"/>
                </a:lnTo>
                <a:lnTo>
                  <a:pt x="2033" y="84"/>
                </a:lnTo>
                <a:lnTo>
                  <a:pt x="2077" y="114"/>
                </a:lnTo>
                <a:lnTo>
                  <a:pt x="2121" y="144"/>
                </a:lnTo>
                <a:lnTo>
                  <a:pt x="2162" y="176"/>
                </a:lnTo>
                <a:lnTo>
                  <a:pt x="2202" y="208"/>
                </a:lnTo>
                <a:lnTo>
                  <a:pt x="2239" y="242"/>
                </a:lnTo>
                <a:lnTo>
                  <a:pt x="2277" y="275"/>
                </a:lnTo>
                <a:lnTo>
                  <a:pt x="2312" y="309"/>
                </a:lnTo>
                <a:lnTo>
                  <a:pt x="2345" y="344"/>
                </a:lnTo>
                <a:lnTo>
                  <a:pt x="2377" y="379"/>
                </a:lnTo>
                <a:lnTo>
                  <a:pt x="2409" y="415"/>
                </a:lnTo>
                <a:lnTo>
                  <a:pt x="2437" y="452"/>
                </a:lnTo>
                <a:lnTo>
                  <a:pt x="2466" y="489"/>
                </a:lnTo>
                <a:lnTo>
                  <a:pt x="2492" y="526"/>
                </a:lnTo>
                <a:lnTo>
                  <a:pt x="2515" y="563"/>
                </a:lnTo>
                <a:lnTo>
                  <a:pt x="2538" y="602"/>
                </a:lnTo>
                <a:lnTo>
                  <a:pt x="2561" y="641"/>
                </a:lnTo>
                <a:lnTo>
                  <a:pt x="2580" y="680"/>
                </a:lnTo>
                <a:lnTo>
                  <a:pt x="2598" y="719"/>
                </a:lnTo>
                <a:lnTo>
                  <a:pt x="2616" y="758"/>
                </a:lnTo>
                <a:lnTo>
                  <a:pt x="2630" y="797"/>
                </a:lnTo>
                <a:lnTo>
                  <a:pt x="2644" y="837"/>
                </a:lnTo>
                <a:lnTo>
                  <a:pt x="2656" y="878"/>
                </a:lnTo>
                <a:lnTo>
                  <a:pt x="2667" y="917"/>
                </a:lnTo>
                <a:lnTo>
                  <a:pt x="2676" y="957"/>
                </a:lnTo>
                <a:lnTo>
                  <a:pt x="2683" y="998"/>
                </a:lnTo>
                <a:lnTo>
                  <a:pt x="2690" y="1039"/>
                </a:lnTo>
                <a:lnTo>
                  <a:pt x="2693" y="1079"/>
                </a:lnTo>
                <a:lnTo>
                  <a:pt x="2697" y="1120"/>
                </a:lnTo>
                <a:lnTo>
                  <a:pt x="2697" y="1161"/>
                </a:lnTo>
                <a:lnTo>
                  <a:pt x="2697" y="1201"/>
                </a:lnTo>
                <a:lnTo>
                  <a:pt x="2695" y="1240"/>
                </a:lnTo>
                <a:lnTo>
                  <a:pt x="2692" y="1281"/>
                </a:lnTo>
                <a:lnTo>
                  <a:pt x="2686" y="1321"/>
                </a:lnTo>
                <a:lnTo>
                  <a:pt x="2681" y="1360"/>
                </a:lnTo>
                <a:lnTo>
                  <a:pt x="2672" y="1401"/>
                </a:lnTo>
                <a:lnTo>
                  <a:pt x="2663" y="1440"/>
                </a:lnTo>
                <a:lnTo>
                  <a:pt x="2651" y="1479"/>
                </a:lnTo>
                <a:lnTo>
                  <a:pt x="2639" y="1518"/>
                </a:lnTo>
                <a:lnTo>
                  <a:pt x="2624" y="1556"/>
                </a:lnTo>
                <a:lnTo>
                  <a:pt x="2609" y="1595"/>
                </a:lnTo>
                <a:lnTo>
                  <a:pt x="2591" y="1632"/>
                </a:lnTo>
                <a:lnTo>
                  <a:pt x="2572" y="1670"/>
                </a:lnTo>
                <a:lnTo>
                  <a:pt x="2550" y="1707"/>
                </a:lnTo>
                <a:lnTo>
                  <a:pt x="2529" y="1742"/>
                </a:lnTo>
                <a:lnTo>
                  <a:pt x="2504" y="1779"/>
                </a:lnTo>
                <a:lnTo>
                  <a:pt x="2480" y="1814"/>
                </a:lnTo>
                <a:lnTo>
                  <a:pt x="2453" y="1848"/>
                </a:lnTo>
                <a:lnTo>
                  <a:pt x="2425" y="1883"/>
                </a:lnTo>
                <a:lnTo>
                  <a:pt x="2395" y="1917"/>
                </a:lnTo>
                <a:lnTo>
                  <a:pt x="2363" y="1949"/>
                </a:lnTo>
                <a:lnTo>
                  <a:pt x="2330" y="1981"/>
                </a:lnTo>
                <a:lnTo>
                  <a:pt x="2294" y="2012"/>
                </a:lnTo>
                <a:lnTo>
                  <a:pt x="2257" y="2042"/>
                </a:lnTo>
                <a:lnTo>
                  <a:pt x="2220" y="2072"/>
                </a:lnTo>
                <a:lnTo>
                  <a:pt x="2179" y="2102"/>
                </a:lnTo>
                <a:lnTo>
                  <a:pt x="2139" y="2131"/>
                </a:lnTo>
                <a:lnTo>
                  <a:pt x="2096" y="2157"/>
                </a:lnTo>
                <a:lnTo>
                  <a:pt x="2052" y="2184"/>
                </a:lnTo>
                <a:lnTo>
                  <a:pt x="2006" y="2210"/>
                </a:lnTo>
                <a:lnTo>
                  <a:pt x="1959" y="2235"/>
                </a:lnTo>
                <a:lnTo>
                  <a:pt x="1909" y="2258"/>
                </a:lnTo>
                <a:lnTo>
                  <a:pt x="788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5" name="Freeform 13"/>
          <p:cNvSpPr>
            <a:spLocks/>
          </p:cNvSpPr>
          <p:nvPr/>
        </p:nvSpPr>
        <p:spPr bwMode="auto">
          <a:xfrm>
            <a:off x="3112911" y="1743076"/>
            <a:ext cx="2719212" cy="3584575"/>
          </a:xfrm>
          <a:custGeom>
            <a:avLst/>
            <a:gdLst>
              <a:gd name="T0" fmla="*/ 2147483647 w 1927"/>
              <a:gd name="T1" fmla="*/ 2147483647 h 2258"/>
              <a:gd name="T2" fmla="*/ 2147483647 w 1927"/>
              <a:gd name="T3" fmla="*/ 2147483647 h 2258"/>
              <a:gd name="T4" fmla="*/ 2147483647 w 1927"/>
              <a:gd name="T5" fmla="*/ 2147483647 h 2258"/>
              <a:gd name="T6" fmla="*/ 2147483647 w 1927"/>
              <a:gd name="T7" fmla="*/ 2147483647 h 2258"/>
              <a:gd name="T8" fmla="*/ 2147483647 w 1927"/>
              <a:gd name="T9" fmla="*/ 2147483647 h 2258"/>
              <a:gd name="T10" fmla="*/ 2147483647 w 1927"/>
              <a:gd name="T11" fmla="*/ 2147483647 h 2258"/>
              <a:gd name="T12" fmla="*/ 2147483647 w 1927"/>
              <a:gd name="T13" fmla="*/ 2147483647 h 2258"/>
              <a:gd name="T14" fmla="*/ 2147483647 w 1927"/>
              <a:gd name="T15" fmla="*/ 2147483647 h 2258"/>
              <a:gd name="T16" fmla="*/ 2147483647 w 1927"/>
              <a:gd name="T17" fmla="*/ 2147483647 h 2258"/>
              <a:gd name="T18" fmla="*/ 2147483647 w 1927"/>
              <a:gd name="T19" fmla="*/ 2147483647 h 2258"/>
              <a:gd name="T20" fmla="*/ 0 w 1927"/>
              <a:gd name="T21" fmla="*/ 2147483647 h 2258"/>
              <a:gd name="T22" fmla="*/ 2147483647 w 1927"/>
              <a:gd name="T23" fmla="*/ 2147483647 h 2258"/>
              <a:gd name="T24" fmla="*/ 2147483647 w 1927"/>
              <a:gd name="T25" fmla="*/ 2147483647 h 2258"/>
              <a:gd name="T26" fmla="*/ 2147483647 w 1927"/>
              <a:gd name="T27" fmla="*/ 2147483647 h 2258"/>
              <a:gd name="T28" fmla="*/ 2147483647 w 1927"/>
              <a:gd name="T29" fmla="*/ 2147483647 h 2258"/>
              <a:gd name="T30" fmla="*/ 2147483647 w 1927"/>
              <a:gd name="T31" fmla="*/ 2147483647 h 2258"/>
              <a:gd name="T32" fmla="*/ 2147483647 w 1927"/>
              <a:gd name="T33" fmla="*/ 2147483647 h 2258"/>
              <a:gd name="T34" fmla="*/ 2147483647 w 1927"/>
              <a:gd name="T35" fmla="*/ 2147483647 h 2258"/>
              <a:gd name="T36" fmla="*/ 2147483647 w 1927"/>
              <a:gd name="T37" fmla="*/ 2147483647 h 2258"/>
              <a:gd name="T38" fmla="*/ 2147483647 w 1927"/>
              <a:gd name="T39" fmla="*/ 2147483647 h 2258"/>
              <a:gd name="T40" fmla="*/ 2147483647 w 1927"/>
              <a:gd name="T41" fmla="*/ 2147483647 h 2258"/>
              <a:gd name="T42" fmla="*/ 2147483647 w 1927"/>
              <a:gd name="T43" fmla="*/ 0 h 2258"/>
              <a:gd name="T44" fmla="*/ 2147483647 w 1927"/>
              <a:gd name="T45" fmla="*/ 2147483647 h 2258"/>
              <a:gd name="T46" fmla="*/ 2147483647 w 1927"/>
              <a:gd name="T47" fmla="*/ 2147483647 h 2258"/>
              <a:gd name="T48" fmla="*/ 2147483647 w 1927"/>
              <a:gd name="T49" fmla="*/ 2147483647 h 2258"/>
              <a:gd name="T50" fmla="*/ 2147483647 w 1927"/>
              <a:gd name="T51" fmla="*/ 2147483647 h 2258"/>
              <a:gd name="T52" fmla="*/ 2147483647 w 1927"/>
              <a:gd name="T53" fmla="*/ 2147483647 h 2258"/>
              <a:gd name="T54" fmla="*/ 2147483647 w 1927"/>
              <a:gd name="T55" fmla="*/ 2147483647 h 2258"/>
              <a:gd name="T56" fmla="*/ 2147483647 w 1927"/>
              <a:gd name="T57" fmla="*/ 2147483647 h 2258"/>
              <a:gd name="T58" fmla="*/ 2147483647 w 1927"/>
              <a:gd name="T59" fmla="*/ 2147483647 h 2258"/>
              <a:gd name="T60" fmla="*/ 2147483647 w 1927"/>
              <a:gd name="T61" fmla="*/ 2147483647 h 2258"/>
              <a:gd name="T62" fmla="*/ 2147483647 w 1927"/>
              <a:gd name="T63" fmla="*/ 2147483647 h 2258"/>
              <a:gd name="T64" fmla="*/ 2147483647 w 1927"/>
              <a:gd name="T65" fmla="*/ 2147483647 h 2258"/>
              <a:gd name="T66" fmla="*/ 2147483647 w 1927"/>
              <a:gd name="T67" fmla="*/ 2147483647 h 2258"/>
              <a:gd name="T68" fmla="*/ 2147483647 w 1927"/>
              <a:gd name="T69" fmla="*/ 2147483647 h 2258"/>
              <a:gd name="T70" fmla="*/ 2147483647 w 1927"/>
              <a:gd name="T71" fmla="*/ 2147483647 h 2258"/>
              <a:gd name="T72" fmla="*/ 2147483647 w 1927"/>
              <a:gd name="T73" fmla="*/ 2147483647 h 2258"/>
              <a:gd name="T74" fmla="*/ 2147483647 w 1927"/>
              <a:gd name="T75" fmla="*/ 2147483647 h 2258"/>
              <a:gd name="T76" fmla="*/ 2147483647 w 1927"/>
              <a:gd name="T77" fmla="*/ 2147483647 h 2258"/>
              <a:gd name="T78" fmla="*/ 2147483647 w 1927"/>
              <a:gd name="T79" fmla="*/ 2147483647 h 2258"/>
              <a:gd name="T80" fmla="*/ 2147483647 w 1927"/>
              <a:gd name="T81" fmla="*/ 2147483647 h 2258"/>
              <a:gd name="T82" fmla="*/ 2147483647 w 1927"/>
              <a:gd name="T83" fmla="*/ 2147483647 h 2258"/>
              <a:gd name="T84" fmla="*/ 2147483647 w 1927"/>
              <a:gd name="T85" fmla="*/ 2147483647 h 22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927"/>
              <a:gd name="T130" fmla="*/ 0 h 2258"/>
              <a:gd name="T131" fmla="*/ 1927 w 1927"/>
              <a:gd name="T132" fmla="*/ 2258 h 22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927" h="2258">
                <a:moveTo>
                  <a:pt x="563" y="2258"/>
                </a:moveTo>
                <a:lnTo>
                  <a:pt x="528" y="2235"/>
                </a:lnTo>
                <a:lnTo>
                  <a:pt x="495" y="2210"/>
                </a:lnTo>
                <a:lnTo>
                  <a:pt x="461" y="2184"/>
                </a:lnTo>
                <a:lnTo>
                  <a:pt x="429" y="2157"/>
                </a:lnTo>
                <a:lnTo>
                  <a:pt x="399" y="2131"/>
                </a:lnTo>
                <a:lnTo>
                  <a:pt x="369" y="2102"/>
                </a:lnTo>
                <a:lnTo>
                  <a:pt x="341" y="2072"/>
                </a:lnTo>
                <a:lnTo>
                  <a:pt x="314" y="2042"/>
                </a:lnTo>
                <a:lnTo>
                  <a:pt x="288" y="2012"/>
                </a:lnTo>
                <a:lnTo>
                  <a:pt x="263" y="1981"/>
                </a:lnTo>
                <a:lnTo>
                  <a:pt x="239" y="1949"/>
                </a:lnTo>
                <a:lnTo>
                  <a:pt x="217" y="1917"/>
                </a:lnTo>
                <a:lnTo>
                  <a:pt x="194" y="1883"/>
                </a:lnTo>
                <a:lnTo>
                  <a:pt x="175" y="1848"/>
                </a:lnTo>
                <a:lnTo>
                  <a:pt x="156" y="1814"/>
                </a:lnTo>
                <a:lnTo>
                  <a:pt x="138" y="1779"/>
                </a:lnTo>
                <a:lnTo>
                  <a:pt x="120" y="1742"/>
                </a:lnTo>
                <a:lnTo>
                  <a:pt x="104" y="1707"/>
                </a:lnTo>
                <a:lnTo>
                  <a:pt x="90" y="1670"/>
                </a:lnTo>
                <a:lnTo>
                  <a:pt x="76" y="1632"/>
                </a:lnTo>
                <a:lnTo>
                  <a:pt x="64" y="1595"/>
                </a:lnTo>
                <a:lnTo>
                  <a:pt x="51" y="1556"/>
                </a:lnTo>
                <a:lnTo>
                  <a:pt x="42" y="1518"/>
                </a:lnTo>
                <a:lnTo>
                  <a:pt x="32" y="1479"/>
                </a:lnTo>
                <a:lnTo>
                  <a:pt x="25" y="1440"/>
                </a:lnTo>
                <a:lnTo>
                  <a:pt x="18" y="1401"/>
                </a:lnTo>
                <a:lnTo>
                  <a:pt x="12" y="1360"/>
                </a:lnTo>
                <a:lnTo>
                  <a:pt x="7" y="1321"/>
                </a:lnTo>
                <a:lnTo>
                  <a:pt x="4" y="1281"/>
                </a:lnTo>
                <a:lnTo>
                  <a:pt x="2" y="1240"/>
                </a:lnTo>
                <a:lnTo>
                  <a:pt x="0" y="1201"/>
                </a:lnTo>
                <a:lnTo>
                  <a:pt x="0" y="1161"/>
                </a:lnTo>
                <a:lnTo>
                  <a:pt x="0" y="1120"/>
                </a:lnTo>
                <a:lnTo>
                  <a:pt x="4" y="1079"/>
                </a:lnTo>
                <a:lnTo>
                  <a:pt x="5" y="1039"/>
                </a:lnTo>
                <a:lnTo>
                  <a:pt x="11" y="998"/>
                </a:lnTo>
                <a:lnTo>
                  <a:pt x="16" y="957"/>
                </a:lnTo>
                <a:lnTo>
                  <a:pt x="21" y="917"/>
                </a:lnTo>
                <a:lnTo>
                  <a:pt x="30" y="878"/>
                </a:lnTo>
                <a:lnTo>
                  <a:pt x="39" y="837"/>
                </a:lnTo>
                <a:lnTo>
                  <a:pt x="48" y="797"/>
                </a:lnTo>
                <a:lnTo>
                  <a:pt x="58" y="758"/>
                </a:lnTo>
                <a:lnTo>
                  <a:pt x="71" y="719"/>
                </a:lnTo>
                <a:lnTo>
                  <a:pt x="85" y="680"/>
                </a:lnTo>
                <a:lnTo>
                  <a:pt x="99" y="641"/>
                </a:lnTo>
                <a:lnTo>
                  <a:pt x="113" y="602"/>
                </a:lnTo>
                <a:lnTo>
                  <a:pt x="131" y="563"/>
                </a:lnTo>
                <a:lnTo>
                  <a:pt x="147" y="526"/>
                </a:lnTo>
                <a:lnTo>
                  <a:pt x="166" y="489"/>
                </a:lnTo>
                <a:lnTo>
                  <a:pt x="186" y="452"/>
                </a:lnTo>
                <a:lnTo>
                  <a:pt x="207" y="415"/>
                </a:lnTo>
                <a:lnTo>
                  <a:pt x="228" y="379"/>
                </a:lnTo>
                <a:lnTo>
                  <a:pt x="251" y="344"/>
                </a:lnTo>
                <a:lnTo>
                  <a:pt x="276" y="309"/>
                </a:lnTo>
                <a:lnTo>
                  <a:pt x="300" y="275"/>
                </a:lnTo>
                <a:lnTo>
                  <a:pt x="327" y="242"/>
                </a:lnTo>
                <a:lnTo>
                  <a:pt x="355" y="208"/>
                </a:lnTo>
                <a:lnTo>
                  <a:pt x="383" y="176"/>
                </a:lnTo>
                <a:lnTo>
                  <a:pt x="413" y="144"/>
                </a:lnTo>
                <a:lnTo>
                  <a:pt x="443" y="114"/>
                </a:lnTo>
                <a:lnTo>
                  <a:pt x="475" y="84"/>
                </a:lnTo>
                <a:lnTo>
                  <a:pt x="509" y="54"/>
                </a:lnTo>
                <a:lnTo>
                  <a:pt x="542" y="26"/>
                </a:lnTo>
                <a:lnTo>
                  <a:pt x="578" y="0"/>
                </a:lnTo>
                <a:lnTo>
                  <a:pt x="1351" y="0"/>
                </a:lnTo>
                <a:lnTo>
                  <a:pt x="1386" y="26"/>
                </a:lnTo>
                <a:lnTo>
                  <a:pt x="1420" y="54"/>
                </a:lnTo>
                <a:lnTo>
                  <a:pt x="1452" y="84"/>
                </a:lnTo>
                <a:lnTo>
                  <a:pt x="1484" y="114"/>
                </a:lnTo>
                <a:lnTo>
                  <a:pt x="1515" y="144"/>
                </a:lnTo>
                <a:lnTo>
                  <a:pt x="1544" y="176"/>
                </a:lnTo>
                <a:lnTo>
                  <a:pt x="1574" y="208"/>
                </a:lnTo>
                <a:lnTo>
                  <a:pt x="1600" y="242"/>
                </a:lnTo>
                <a:lnTo>
                  <a:pt x="1627" y="275"/>
                </a:lnTo>
                <a:lnTo>
                  <a:pt x="1651" y="309"/>
                </a:lnTo>
                <a:lnTo>
                  <a:pt x="1676" y="344"/>
                </a:lnTo>
                <a:lnTo>
                  <a:pt x="1699" y="379"/>
                </a:lnTo>
                <a:lnTo>
                  <a:pt x="1720" y="415"/>
                </a:lnTo>
                <a:lnTo>
                  <a:pt x="1741" y="452"/>
                </a:lnTo>
                <a:lnTo>
                  <a:pt x="1761" y="489"/>
                </a:lnTo>
                <a:lnTo>
                  <a:pt x="1780" y="526"/>
                </a:lnTo>
                <a:lnTo>
                  <a:pt x="1798" y="563"/>
                </a:lnTo>
                <a:lnTo>
                  <a:pt x="1814" y="602"/>
                </a:lnTo>
                <a:lnTo>
                  <a:pt x="1830" y="641"/>
                </a:lnTo>
                <a:lnTo>
                  <a:pt x="1844" y="680"/>
                </a:lnTo>
                <a:lnTo>
                  <a:pt x="1856" y="719"/>
                </a:lnTo>
                <a:lnTo>
                  <a:pt x="1869" y="758"/>
                </a:lnTo>
                <a:lnTo>
                  <a:pt x="1879" y="797"/>
                </a:lnTo>
                <a:lnTo>
                  <a:pt x="1890" y="837"/>
                </a:lnTo>
                <a:lnTo>
                  <a:pt x="1897" y="878"/>
                </a:lnTo>
                <a:lnTo>
                  <a:pt x="1906" y="917"/>
                </a:lnTo>
                <a:lnTo>
                  <a:pt x="1911" y="957"/>
                </a:lnTo>
                <a:lnTo>
                  <a:pt x="1916" y="998"/>
                </a:lnTo>
                <a:lnTo>
                  <a:pt x="1922" y="1039"/>
                </a:lnTo>
                <a:lnTo>
                  <a:pt x="1925" y="1079"/>
                </a:lnTo>
                <a:lnTo>
                  <a:pt x="1927" y="1120"/>
                </a:lnTo>
                <a:lnTo>
                  <a:pt x="1927" y="1161"/>
                </a:lnTo>
                <a:lnTo>
                  <a:pt x="1927" y="1201"/>
                </a:lnTo>
                <a:lnTo>
                  <a:pt x="1925" y="1240"/>
                </a:lnTo>
                <a:lnTo>
                  <a:pt x="1923" y="1281"/>
                </a:lnTo>
                <a:lnTo>
                  <a:pt x="1920" y="1321"/>
                </a:lnTo>
                <a:lnTo>
                  <a:pt x="1915" y="1360"/>
                </a:lnTo>
                <a:lnTo>
                  <a:pt x="1909" y="1401"/>
                </a:lnTo>
                <a:lnTo>
                  <a:pt x="1902" y="1440"/>
                </a:lnTo>
                <a:lnTo>
                  <a:pt x="1895" y="1479"/>
                </a:lnTo>
                <a:lnTo>
                  <a:pt x="1885" y="1518"/>
                </a:lnTo>
                <a:lnTo>
                  <a:pt x="1876" y="1556"/>
                </a:lnTo>
                <a:lnTo>
                  <a:pt x="1863" y="1595"/>
                </a:lnTo>
                <a:lnTo>
                  <a:pt x="1851" y="1632"/>
                </a:lnTo>
                <a:lnTo>
                  <a:pt x="1837" y="1670"/>
                </a:lnTo>
                <a:lnTo>
                  <a:pt x="1823" y="1707"/>
                </a:lnTo>
                <a:lnTo>
                  <a:pt x="1807" y="1742"/>
                </a:lnTo>
                <a:lnTo>
                  <a:pt x="1791" y="1779"/>
                </a:lnTo>
                <a:lnTo>
                  <a:pt x="1771" y="1814"/>
                </a:lnTo>
                <a:lnTo>
                  <a:pt x="1752" y="1848"/>
                </a:lnTo>
                <a:lnTo>
                  <a:pt x="1733" y="1883"/>
                </a:lnTo>
                <a:lnTo>
                  <a:pt x="1711" y="1917"/>
                </a:lnTo>
                <a:lnTo>
                  <a:pt x="1688" y="1949"/>
                </a:lnTo>
                <a:lnTo>
                  <a:pt x="1664" y="1981"/>
                </a:lnTo>
                <a:lnTo>
                  <a:pt x="1639" y="2012"/>
                </a:lnTo>
                <a:lnTo>
                  <a:pt x="1614" y="2042"/>
                </a:lnTo>
                <a:lnTo>
                  <a:pt x="1586" y="2072"/>
                </a:lnTo>
                <a:lnTo>
                  <a:pt x="1558" y="2102"/>
                </a:lnTo>
                <a:lnTo>
                  <a:pt x="1530" y="2131"/>
                </a:lnTo>
                <a:lnTo>
                  <a:pt x="1498" y="2157"/>
                </a:lnTo>
                <a:lnTo>
                  <a:pt x="1466" y="2184"/>
                </a:lnTo>
                <a:lnTo>
                  <a:pt x="1434" y="2210"/>
                </a:lnTo>
                <a:lnTo>
                  <a:pt x="1399" y="2235"/>
                </a:lnTo>
                <a:lnTo>
                  <a:pt x="1365" y="2258"/>
                </a:lnTo>
                <a:lnTo>
                  <a:pt x="563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6" name="Freeform 14"/>
          <p:cNvSpPr>
            <a:spLocks/>
          </p:cNvSpPr>
          <p:nvPr/>
        </p:nvSpPr>
        <p:spPr bwMode="auto">
          <a:xfrm>
            <a:off x="3743678" y="1743076"/>
            <a:ext cx="1460500" cy="3584575"/>
          </a:xfrm>
          <a:custGeom>
            <a:avLst/>
            <a:gdLst>
              <a:gd name="T0" fmla="*/ 2147483647 w 1035"/>
              <a:gd name="T1" fmla="*/ 2147483647 h 2258"/>
              <a:gd name="T2" fmla="*/ 2147483647 w 1035"/>
              <a:gd name="T3" fmla="*/ 2147483647 h 2258"/>
              <a:gd name="T4" fmla="*/ 2147483647 w 1035"/>
              <a:gd name="T5" fmla="*/ 2147483647 h 2258"/>
              <a:gd name="T6" fmla="*/ 2147483647 w 1035"/>
              <a:gd name="T7" fmla="*/ 2147483647 h 2258"/>
              <a:gd name="T8" fmla="*/ 2147483647 w 1035"/>
              <a:gd name="T9" fmla="*/ 2147483647 h 2258"/>
              <a:gd name="T10" fmla="*/ 2147483647 w 1035"/>
              <a:gd name="T11" fmla="*/ 2147483647 h 2258"/>
              <a:gd name="T12" fmla="*/ 2147483647 w 1035"/>
              <a:gd name="T13" fmla="*/ 2147483647 h 2258"/>
              <a:gd name="T14" fmla="*/ 2147483647 w 1035"/>
              <a:gd name="T15" fmla="*/ 2147483647 h 2258"/>
              <a:gd name="T16" fmla="*/ 2147483647 w 1035"/>
              <a:gd name="T17" fmla="*/ 2147483647 h 2258"/>
              <a:gd name="T18" fmla="*/ 0 w 1035"/>
              <a:gd name="T19" fmla="*/ 2147483647 h 2258"/>
              <a:gd name="T20" fmla="*/ 2147483647 w 1035"/>
              <a:gd name="T21" fmla="*/ 2147483647 h 2258"/>
              <a:gd name="T22" fmla="*/ 2147483647 w 1035"/>
              <a:gd name="T23" fmla="*/ 2147483647 h 2258"/>
              <a:gd name="T24" fmla="*/ 2147483647 w 1035"/>
              <a:gd name="T25" fmla="*/ 2147483647 h 2258"/>
              <a:gd name="T26" fmla="*/ 2147483647 w 1035"/>
              <a:gd name="T27" fmla="*/ 2147483647 h 2258"/>
              <a:gd name="T28" fmla="*/ 2147483647 w 1035"/>
              <a:gd name="T29" fmla="*/ 2147483647 h 2258"/>
              <a:gd name="T30" fmla="*/ 2147483647 w 1035"/>
              <a:gd name="T31" fmla="*/ 2147483647 h 2258"/>
              <a:gd name="T32" fmla="*/ 2147483647 w 1035"/>
              <a:gd name="T33" fmla="*/ 2147483647 h 2258"/>
              <a:gd name="T34" fmla="*/ 2147483647 w 1035"/>
              <a:gd name="T35" fmla="*/ 2147483647 h 2258"/>
              <a:gd name="T36" fmla="*/ 2147483647 w 1035"/>
              <a:gd name="T37" fmla="*/ 2147483647 h 2258"/>
              <a:gd name="T38" fmla="*/ 2147483647 w 1035"/>
              <a:gd name="T39" fmla="*/ 0 h 2258"/>
              <a:gd name="T40" fmla="*/ 2147483647 w 1035"/>
              <a:gd name="T41" fmla="*/ 2147483647 h 2258"/>
              <a:gd name="T42" fmla="*/ 2147483647 w 1035"/>
              <a:gd name="T43" fmla="*/ 2147483647 h 2258"/>
              <a:gd name="T44" fmla="*/ 2147483647 w 1035"/>
              <a:gd name="T45" fmla="*/ 2147483647 h 2258"/>
              <a:gd name="T46" fmla="*/ 2147483647 w 1035"/>
              <a:gd name="T47" fmla="*/ 2147483647 h 2258"/>
              <a:gd name="T48" fmla="*/ 2147483647 w 1035"/>
              <a:gd name="T49" fmla="*/ 2147483647 h 2258"/>
              <a:gd name="T50" fmla="*/ 2147483647 w 1035"/>
              <a:gd name="T51" fmla="*/ 2147483647 h 2258"/>
              <a:gd name="T52" fmla="*/ 2147483647 w 1035"/>
              <a:gd name="T53" fmla="*/ 2147483647 h 2258"/>
              <a:gd name="T54" fmla="*/ 2147483647 w 1035"/>
              <a:gd name="T55" fmla="*/ 2147483647 h 2258"/>
              <a:gd name="T56" fmla="*/ 2147483647 w 1035"/>
              <a:gd name="T57" fmla="*/ 2147483647 h 2258"/>
              <a:gd name="T58" fmla="*/ 2147483647 w 1035"/>
              <a:gd name="T59" fmla="*/ 2147483647 h 2258"/>
              <a:gd name="T60" fmla="*/ 2147483647 w 1035"/>
              <a:gd name="T61" fmla="*/ 2147483647 h 2258"/>
              <a:gd name="T62" fmla="*/ 2147483647 w 1035"/>
              <a:gd name="T63" fmla="*/ 2147483647 h 2258"/>
              <a:gd name="T64" fmla="*/ 2147483647 w 1035"/>
              <a:gd name="T65" fmla="*/ 2147483647 h 2258"/>
              <a:gd name="T66" fmla="*/ 2147483647 w 1035"/>
              <a:gd name="T67" fmla="*/ 2147483647 h 2258"/>
              <a:gd name="T68" fmla="*/ 2147483647 w 1035"/>
              <a:gd name="T69" fmla="*/ 2147483647 h 2258"/>
              <a:gd name="T70" fmla="*/ 2147483647 w 1035"/>
              <a:gd name="T71" fmla="*/ 2147483647 h 2258"/>
              <a:gd name="T72" fmla="*/ 2147483647 w 1035"/>
              <a:gd name="T73" fmla="*/ 2147483647 h 2258"/>
              <a:gd name="T74" fmla="*/ 2147483647 w 1035"/>
              <a:gd name="T75" fmla="*/ 2147483647 h 2258"/>
              <a:gd name="T76" fmla="*/ 2147483647 w 1035"/>
              <a:gd name="T77" fmla="*/ 2147483647 h 2258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1035"/>
              <a:gd name="T118" fmla="*/ 0 h 2258"/>
              <a:gd name="T119" fmla="*/ 1035 w 1035"/>
              <a:gd name="T120" fmla="*/ 2258 h 2258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1035" h="2258">
                <a:moveTo>
                  <a:pt x="302" y="2258"/>
                </a:moveTo>
                <a:lnTo>
                  <a:pt x="284" y="2235"/>
                </a:lnTo>
                <a:lnTo>
                  <a:pt x="265" y="2210"/>
                </a:lnTo>
                <a:lnTo>
                  <a:pt x="247" y="2184"/>
                </a:lnTo>
                <a:lnTo>
                  <a:pt x="231" y="2157"/>
                </a:lnTo>
                <a:lnTo>
                  <a:pt x="214" y="2131"/>
                </a:lnTo>
                <a:lnTo>
                  <a:pt x="198" y="2102"/>
                </a:lnTo>
                <a:lnTo>
                  <a:pt x="184" y="2072"/>
                </a:lnTo>
                <a:lnTo>
                  <a:pt x="168" y="2042"/>
                </a:lnTo>
                <a:lnTo>
                  <a:pt x="141" y="1981"/>
                </a:lnTo>
                <a:lnTo>
                  <a:pt x="116" y="1917"/>
                </a:lnTo>
                <a:lnTo>
                  <a:pt x="94" y="1848"/>
                </a:lnTo>
                <a:lnTo>
                  <a:pt x="74" y="1779"/>
                </a:lnTo>
                <a:lnTo>
                  <a:pt x="56" y="1707"/>
                </a:lnTo>
                <a:lnTo>
                  <a:pt x="41" y="1632"/>
                </a:lnTo>
                <a:lnTo>
                  <a:pt x="28" y="1556"/>
                </a:lnTo>
                <a:lnTo>
                  <a:pt x="18" y="1479"/>
                </a:lnTo>
                <a:lnTo>
                  <a:pt x="9" y="1401"/>
                </a:lnTo>
                <a:lnTo>
                  <a:pt x="3" y="1321"/>
                </a:lnTo>
                <a:lnTo>
                  <a:pt x="0" y="1240"/>
                </a:lnTo>
                <a:lnTo>
                  <a:pt x="0" y="1161"/>
                </a:lnTo>
                <a:lnTo>
                  <a:pt x="2" y="1079"/>
                </a:lnTo>
                <a:lnTo>
                  <a:pt x="5" y="998"/>
                </a:lnTo>
                <a:lnTo>
                  <a:pt x="12" y="917"/>
                </a:lnTo>
                <a:lnTo>
                  <a:pt x="21" y="837"/>
                </a:lnTo>
                <a:lnTo>
                  <a:pt x="32" y="758"/>
                </a:lnTo>
                <a:lnTo>
                  <a:pt x="44" y="680"/>
                </a:lnTo>
                <a:lnTo>
                  <a:pt x="60" y="602"/>
                </a:lnTo>
                <a:lnTo>
                  <a:pt x="79" y="526"/>
                </a:lnTo>
                <a:lnTo>
                  <a:pt x="99" y="452"/>
                </a:lnTo>
                <a:lnTo>
                  <a:pt x="122" y="379"/>
                </a:lnTo>
                <a:lnTo>
                  <a:pt x="148" y="309"/>
                </a:lnTo>
                <a:lnTo>
                  <a:pt x="175" y="242"/>
                </a:lnTo>
                <a:lnTo>
                  <a:pt x="205" y="176"/>
                </a:lnTo>
                <a:lnTo>
                  <a:pt x="238" y="114"/>
                </a:lnTo>
                <a:lnTo>
                  <a:pt x="254" y="84"/>
                </a:lnTo>
                <a:lnTo>
                  <a:pt x="272" y="54"/>
                </a:lnTo>
                <a:lnTo>
                  <a:pt x="291" y="26"/>
                </a:lnTo>
                <a:lnTo>
                  <a:pt x="309" y="0"/>
                </a:lnTo>
                <a:lnTo>
                  <a:pt x="726" y="0"/>
                </a:lnTo>
                <a:lnTo>
                  <a:pt x="745" y="26"/>
                </a:lnTo>
                <a:lnTo>
                  <a:pt x="763" y="54"/>
                </a:lnTo>
                <a:lnTo>
                  <a:pt x="781" y="84"/>
                </a:lnTo>
                <a:lnTo>
                  <a:pt x="796" y="114"/>
                </a:lnTo>
                <a:lnTo>
                  <a:pt x="830" y="176"/>
                </a:lnTo>
                <a:lnTo>
                  <a:pt x="860" y="242"/>
                </a:lnTo>
                <a:lnTo>
                  <a:pt x="886" y="309"/>
                </a:lnTo>
                <a:lnTo>
                  <a:pt x="913" y="379"/>
                </a:lnTo>
                <a:lnTo>
                  <a:pt x="936" y="452"/>
                </a:lnTo>
                <a:lnTo>
                  <a:pt x="955" y="526"/>
                </a:lnTo>
                <a:lnTo>
                  <a:pt x="975" y="602"/>
                </a:lnTo>
                <a:lnTo>
                  <a:pt x="991" y="680"/>
                </a:lnTo>
                <a:lnTo>
                  <a:pt x="1003" y="758"/>
                </a:lnTo>
                <a:lnTo>
                  <a:pt x="1014" y="837"/>
                </a:lnTo>
                <a:lnTo>
                  <a:pt x="1022" y="917"/>
                </a:lnTo>
                <a:lnTo>
                  <a:pt x="1030" y="998"/>
                </a:lnTo>
                <a:lnTo>
                  <a:pt x="1033" y="1079"/>
                </a:lnTo>
                <a:lnTo>
                  <a:pt x="1035" y="1161"/>
                </a:lnTo>
                <a:lnTo>
                  <a:pt x="1035" y="1240"/>
                </a:lnTo>
                <a:lnTo>
                  <a:pt x="1031" y="1321"/>
                </a:lnTo>
                <a:lnTo>
                  <a:pt x="1026" y="1401"/>
                </a:lnTo>
                <a:lnTo>
                  <a:pt x="1017" y="1479"/>
                </a:lnTo>
                <a:lnTo>
                  <a:pt x="1007" y="1556"/>
                </a:lnTo>
                <a:lnTo>
                  <a:pt x="994" y="1632"/>
                </a:lnTo>
                <a:lnTo>
                  <a:pt x="978" y="1707"/>
                </a:lnTo>
                <a:lnTo>
                  <a:pt x="961" y="1779"/>
                </a:lnTo>
                <a:lnTo>
                  <a:pt x="941" y="1848"/>
                </a:lnTo>
                <a:lnTo>
                  <a:pt x="918" y="1917"/>
                </a:lnTo>
                <a:lnTo>
                  <a:pt x="894" y="1981"/>
                </a:lnTo>
                <a:lnTo>
                  <a:pt x="865" y="2042"/>
                </a:lnTo>
                <a:lnTo>
                  <a:pt x="851" y="2072"/>
                </a:lnTo>
                <a:lnTo>
                  <a:pt x="837" y="2102"/>
                </a:lnTo>
                <a:lnTo>
                  <a:pt x="821" y="2131"/>
                </a:lnTo>
                <a:lnTo>
                  <a:pt x="803" y="2157"/>
                </a:lnTo>
                <a:lnTo>
                  <a:pt x="788" y="2184"/>
                </a:lnTo>
                <a:lnTo>
                  <a:pt x="770" y="2210"/>
                </a:lnTo>
                <a:lnTo>
                  <a:pt x="751" y="2235"/>
                </a:lnTo>
                <a:lnTo>
                  <a:pt x="733" y="2258"/>
                </a:lnTo>
                <a:lnTo>
                  <a:pt x="302" y="2258"/>
                </a:lnTo>
              </a:path>
            </a:pathLst>
          </a:cu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7" name="Line 15"/>
          <p:cNvSpPr>
            <a:spLocks noChangeShapeType="1"/>
          </p:cNvSpPr>
          <p:nvPr/>
        </p:nvSpPr>
        <p:spPr bwMode="auto">
          <a:xfrm flipH="1" flipV="1">
            <a:off x="4468989" y="1743075"/>
            <a:ext cx="4233" cy="3581400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8" name="Line 16"/>
          <p:cNvSpPr>
            <a:spLocks noChangeShapeType="1"/>
          </p:cNvSpPr>
          <p:nvPr/>
        </p:nvSpPr>
        <p:spPr bwMode="auto">
          <a:xfrm>
            <a:off x="2712156" y="1874838"/>
            <a:ext cx="3513667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09" name="Line 17"/>
          <p:cNvSpPr>
            <a:spLocks noChangeShapeType="1"/>
          </p:cNvSpPr>
          <p:nvPr/>
        </p:nvSpPr>
        <p:spPr bwMode="auto">
          <a:xfrm>
            <a:off x="2233790" y="2090739"/>
            <a:ext cx="4477455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V="1">
            <a:off x="1732845" y="2401889"/>
            <a:ext cx="5475111" cy="3175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1343378" y="2757489"/>
            <a:ext cx="6252634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1085145" y="3155950"/>
            <a:ext cx="6773333" cy="1588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>
            <a:off x="987778" y="3598864"/>
            <a:ext cx="6968067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1092200" y="4059239"/>
            <a:ext cx="6760634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1365956" y="4454525"/>
            <a:ext cx="6207478" cy="1588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>
            <a:off x="1804812" y="4808539"/>
            <a:ext cx="5322711" cy="3175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>
            <a:off x="2417234" y="5116514"/>
            <a:ext cx="4097867" cy="1587"/>
          </a:xfrm>
          <a:prstGeom prst="line">
            <a:avLst/>
          </a:prstGeom>
          <a:noFill/>
          <a:ln w="0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18" name="Rectangle 27"/>
          <p:cNvSpPr>
            <a:spLocks noChangeArrowheads="1"/>
          </p:cNvSpPr>
          <p:nvPr/>
        </p:nvSpPr>
        <p:spPr bwMode="auto">
          <a:xfrm>
            <a:off x="3690056" y="2971800"/>
            <a:ext cx="202494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Middle East</a:t>
            </a:r>
            <a:r>
              <a:rPr lang="en-US" sz="1200" dirty="0">
                <a:solidFill>
                  <a:srgbClr val="FF0000"/>
                </a:solidFill>
                <a:ea typeface="MS PGothic" charset="0"/>
                <a:cs typeface="MS PGothic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&amp;</a:t>
            </a:r>
            <a:r>
              <a:rPr lang="en-US" sz="1200" dirty="0">
                <a:solidFill>
                  <a:srgbClr val="FF0000"/>
                </a:solidFill>
                <a:ea typeface="MS PGothic" charset="0"/>
                <a:cs typeface="MS PGothic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North Africa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240 000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[150 000 – 320 000]</a:t>
            </a:r>
          </a:p>
        </p:txBody>
      </p:sp>
      <p:sp>
        <p:nvSpPr>
          <p:cNvPr id="8219" name="Rectangle 28"/>
          <p:cNvSpPr>
            <a:spLocks noChangeArrowheads="1"/>
          </p:cNvSpPr>
          <p:nvPr/>
        </p:nvSpPr>
        <p:spPr bwMode="auto">
          <a:xfrm>
            <a:off x="3970867" y="3602038"/>
            <a:ext cx="1731434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Sub-Saharan Africa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25.8 million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[24.0 million – 28.7 million]</a:t>
            </a:r>
          </a:p>
        </p:txBody>
      </p:sp>
      <p:sp>
        <p:nvSpPr>
          <p:cNvPr id="8220" name="Rectangle 29"/>
          <p:cNvSpPr>
            <a:spLocks noChangeArrowheads="1"/>
          </p:cNvSpPr>
          <p:nvPr/>
        </p:nvSpPr>
        <p:spPr bwMode="auto">
          <a:xfrm>
            <a:off x="5006622" y="2286000"/>
            <a:ext cx="15465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Eastern Europe </a:t>
            </a:r>
            <a:b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</a:b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&amp; Central Asia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1.5 million 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[1.3 million – 1.8 million]</a:t>
            </a:r>
          </a:p>
        </p:txBody>
      </p:sp>
      <p:sp>
        <p:nvSpPr>
          <p:cNvPr id="8221" name="Rectangle 30"/>
          <p:cNvSpPr>
            <a:spLocks noChangeArrowheads="1"/>
          </p:cNvSpPr>
          <p:nvPr/>
        </p:nvSpPr>
        <p:spPr bwMode="auto">
          <a:xfrm>
            <a:off x="5486400" y="3236913"/>
            <a:ext cx="19529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  <a:tabLst>
                <a:tab pos="285750" algn="l"/>
              </a:tabLst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Asia and the Pacific</a:t>
            </a:r>
          </a:p>
          <a:p>
            <a:pPr algn="ctr" defTabSz="935038" eaLnBrk="0" hangingPunct="0">
              <a:lnSpc>
                <a:spcPct val="75000"/>
              </a:lnSpc>
              <a:tabLst>
                <a:tab pos="285750" algn="l"/>
              </a:tabLst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	5.0 million</a:t>
            </a:r>
          </a:p>
          <a:p>
            <a:pPr algn="ctr" defTabSz="935038" eaLnBrk="0" hangingPunct="0">
              <a:lnSpc>
                <a:spcPct val="75000"/>
              </a:lnSpc>
              <a:tabLst>
                <a:tab pos="285750" algn="l"/>
              </a:tabLst>
            </a:pPr>
            <a:r>
              <a:rPr lang="en-US" sz="1200" b="1" dirty="0">
                <a:latin typeface="Arial Narrow" charset="0"/>
                <a:ea typeface="MS PGothic" charset="0"/>
                <a:cs typeface="MS PGothic" charset="0"/>
              </a:rPr>
              <a:t>	</a:t>
            </a: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[4.5 million – 5.6 million]</a:t>
            </a:r>
          </a:p>
        </p:txBody>
      </p:sp>
      <p:sp>
        <p:nvSpPr>
          <p:cNvPr id="8222" name="Rectangle 32"/>
          <p:cNvSpPr>
            <a:spLocks noChangeArrowheads="1"/>
          </p:cNvSpPr>
          <p:nvPr/>
        </p:nvSpPr>
        <p:spPr bwMode="auto">
          <a:xfrm>
            <a:off x="1893711" y="2286000"/>
            <a:ext cx="328788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North America and Western and Central Europe</a:t>
            </a:r>
          </a:p>
          <a:p>
            <a:pPr algn="ctr" defTabSz="935038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                     2.4 million </a:t>
            </a:r>
          </a:p>
          <a:p>
            <a:pPr algn="ctr" defTabSz="935038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                          [1.5 million – 3.5 million]</a:t>
            </a:r>
          </a:p>
        </p:txBody>
      </p:sp>
      <p:sp>
        <p:nvSpPr>
          <p:cNvPr id="8223" name="Rectangle 33"/>
          <p:cNvSpPr>
            <a:spLocks noChangeArrowheads="1"/>
          </p:cNvSpPr>
          <p:nvPr/>
        </p:nvSpPr>
        <p:spPr bwMode="auto">
          <a:xfrm>
            <a:off x="2396067" y="3581400"/>
            <a:ext cx="1566333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Latin America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1.7 million</a:t>
            </a:r>
          </a:p>
          <a:p>
            <a:pPr algn="ctr" defTabSz="935038" eaLnBrk="0" hangingPunct="0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[1.4 million – 2.0 million]</a:t>
            </a:r>
          </a:p>
        </p:txBody>
      </p:sp>
      <p:sp>
        <p:nvSpPr>
          <p:cNvPr id="8224" name="Rectangle 35"/>
          <p:cNvSpPr>
            <a:spLocks noChangeArrowheads="1"/>
          </p:cNvSpPr>
          <p:nvPr/>
        </p:nvSpPr>
        <p:spPr bwMode="auto">
          <a:xfrm>
            <a:off x="2136423" y="3022600"/>
            <a:ext cx="1849967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935038" eaLnBrk="0" hangingPunct="0">
              <a:lnSpc>
                <a:spcPct val="75000"/>
              </a:lnSpc>
            </a:pPr>
            <a:r>
              <a:rPr lang="en-US" sz="12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Caribbean</a:t>
            </a:r>
          </a:p>
          <a:p>
            <a:pPr algn="ctr" defTabSz="935038">
              <a:lnSpc>
                <a:spcPct val="75000"/>
              </a:lnSpc>
            </a:pPr>
            <a:r>
              <a:rPr lang="en-US" sz="1400" b="1" dirty="0">
                <a:solidFill>
                  <a:srgbClr val="FF0000"/>
                </a:solidFill>
                <a:ea typeface="MS PGothic" charset="0"/>
                <a:cs typeface="MS PGothic" charset="0"/>
              </a:rPr>
              <a:t>280 000</a:t>
            </a:r>
          </a:p>
          <a:p>
            <a:pPr algn="ctr" defTabSz="935038">
              <a:lnSpc>
                <a:spcPct val="75000"/>
              </a:lnSpc>
            </a:pPr>
            <a:r>
              <a:rPr lang="en-US" sz="1200" dirty="0">
                <a:solidFill>
                  <a:srgbClr val="4D4D4D"/>
                </a:solidFill>
                <a:latin typeface="Arial Narrow" charset="0"/>
                <a:ea typeface="MS PGothic" charset="0"/>
                <a:cs typeface="MS PGothic" charset="0"/>
              </a:rPr>
              <a:t>[210 000 – 340 000]</a:t>
            </a:r>
          </a:p>
        </p:txBody>
      </p:sp>
      <p:sp>
        <p:nvSpPr>
          <p:cNvPr id="8225" name="Rectangle 36"/>
          <p:cNvSpPr>
            <a:spLocks noChangeArrowheads="1"/>
          </p:cNvSpPr>
          <p:nvPr/>
        </p:nvSpPr>
        <p:spPr bwMode="auto">
          <a:xfrm>
            <a:off x="457200" y="925324"/>
            <a:ext cx="8372122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457200"/>
            <a:r>
              <a:rPr lang="en-US" sz="2300" dirty="0" smtClean="0">
                <a:solidFill>
                  <a:srgbClr val="FF0000"/>
                </a:solidFill>
                <a:latin typeface="Arial Bold" charset="0"/>
                <a:ea typeface="MS PGothic" charset="0"/>
                <a:cs typeface="Arial Bold" charset="0"/>
              </a:rPr>
              <a:t>Adults </a:t>
            </a:r>
            <a:r>
              <a:rPr lang="en-US" sz="2300" dirty="0">
                <a:solidFill>
                  <a:srgbClr val="FF0000"/>
                </a:solidFill>
                <a:latin typeface="Arial Bold" charset="0"/>
                <a:ea typeface="MS PGothic" charset="0"/>
                <a:cs typeface="Arial Bold" charset="0"/>
              </a:rPr>
              <a:t>and children estimated to be living with HIV </a:t>
            </a:r>
            <a:r>
              <a:rPr lang="en-US" sz="2300" b="1" dirty="0" smtClean="0">
                <a:solidFill>
                  <a:srgbClr val="FF0000"/>
                </a:solidFill>
                <a:latin typeface="Arial Bold" charset="0"/>
                <a:ea typeface="MS PGothic" charset="0"/>
                <a:cs typeface="Arial Bold" charset="0"/>
                <a:sym typeface="Webdings" charset="0"/>
              </a:rPr>
              <a:t>-</a:t>
            </a:r>
            <a:r>
              <a:rPr lang="en-US" sz="2300" dirty="0" smtClean="0">
                <a:solidFill>
                  <a:srgbClr val="FF0000"/>
                </a:solidFill>
                <a:latin typeface="Arial Bold" charset="0"/>
                <a:ea typeface="MS PGothic" charset="0"/>
                <a:cs typeface="Arial Bold" charset="0"/>
              </a:rPr>
              <a:t> </a:t>
            </a:r>
            <a:r>
              <a:rPr lang="en-US" sz="2300" dirty="0">
                <a:solidFill>
                  <a:srgbClr val="FF0000"/>
                </a:solidFill>
                <a:latin typeface="Arial Bold" charset="0"/>
                <a:ea typeface="MS PGothic" charset="0"/>
                <a:cs typeface="Arial Bold" charset="0"/>
              </a:rPr>
              <a:t>2014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324600"/>
            <a:ext cx="1997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UN AIDS  July 2015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253860" y="546355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2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9296400" cy="1143000"/>
          </a:xfrm>
        </p:spPr>
        <p:txBody>
          <a:bodyPr>
            <a:noAutofit/>
          </a:bodyPr>
          <a:lstStyle/>
          <a:p>
            <a:r>
              <a:rPr lang="en-US" sz="2000" dirty="0"/>
              <a:t>HIV epidemic &amp;</a:t>
            </a:r>
            <a:r>
              <a:rPr lang="en-US" sz="2000" dirty="0" smtClean="0"/>
              <a:t> </a:t>
            </a:r>
            <a:r>
              <a:rPr lang="en-US" sz="2000" dirty="0"/>
              <a:t>response estimates, </a:t>
            </a:r>
            <a:r>
              <a:rPr lang="en-US" sz="2000" dirty="0" smtClean="0"/>
              <a:t>global &amp; regional 2010 &amp; 2015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			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32308" y="6480001"/>
            <a:ext cx="4572000" cy="138499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r>
              <a:rPr lang="fr-FR" sz="900" dirty="0" smtClean="0">
                <a:latin typeface="+mj-lt"/>
              </a:rPr>
              <a:t>Sources</a:t>
            </a:r>
            <a:r>
              <a:rPr lang="fr-FR" sz="900" dirty="0">
                <a:latin typeface="+mj-lt"/>
              </a:rPr>
              <a:t>: GARPR 2016; UNAIDS 2016 </a:t>
            </a:r>
            <a:r>
              <a:rPr lang="fr-FR" sz="900" dirty="0" err="1">
                <a:latin typeface="+mj-lt"/>
              </a:rPr>
              <a:t>estimates</a:t>
            </a:r>
            <a:r>
              <a:rPr lang="fr-FR" sz="900" dirty="0">
                <a:latin typeface="+mj-lt"/>
              </a:rPr>
              <a:t>.</a:t>
            </a:r>
            <a:endParaRPr lang="en-US" sz="900" dirty="0">
              <a:latin typeface="+mj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8923" y="1295400"/>
            <a:ext cx="8339769" cy="5029200"/>
            <a:chOff x="377999" y="1589400"/>
            <a:chExt cx="9034750" cy="447685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49" y="1600200"/>
              <a:ext cx="9000000" cy="4466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2311399" y="1589400"/>
              <a:ext cx="3632200" cy="468000"/>
            </a:xfrm>
            <a:prstGeom prst="rect">
              <a:avLst/>
            </a:prstGeom>
            <a:solidFill>
              <a:srgbClr val="63CDF6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GB" sz="1400" b="1" dirty="0" smtClean="0">
                  <a:solidFill>
                    <a:schemeClr val="bg1"/>
                  </a:solidFill>
                </a:rPr>
                <a:t>People living with HIV (all ages)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1600" y="1589400"/>
              <a:ext cx="3531600" cy="468000"/>
            </a:xfrm>
            <a:prstGeom prst="rect">
              <a:avLst/>
            </a:prstGeom>
            <a:solidFill>
              <a:srgbClr val="63CDF6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New HIV infections (all ages</a:t>
              </a:r>
              <a:r>
                <a:rPr lang="en-US" sz="1400" b="1" dirty="0" smtClean="0">
                  <a:solidFill>
                    <a:schemeClr val="bg1"/>
                  </a:solidFill>
                </a:rPr>
                <a:t>)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8000" y="2412001"/>
              <a:ext cx="2016000" cy="3607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12749" y="2455151"/>
              <a:ext cx="805201" cy="20928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GB" sz="1400" dirty="0">
                  <a:solidFill>
                    <a:srgbClr val="FF0000"/>
                  </a:solidFill>
                </a:rPr>
                <a:t>Global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8000" y="2901780"/>
              <a:ext cx="1386062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GB" sz="1100" dirty="0" smtClean="0"/>
                <a:t>Asia and Pacific</a:t>
              </a:r>
              <a:endParaRPr lang="en-GB" sz="11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8000" y="3374887"/>
              <a:ext cx="2240957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US" sz="1100" dirty="0"/>
                <a:t>Eastern and southern Africa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8000" y="3750589"/>
              <a:ext cx="1400300" cy="3869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pPr>
                <a:lnSpc>
                  <a:spcPts val="1200"/>
                </a:lnSpc>
              </a:pPr>
              <a:r>
                <a:rPr lang="en-US" sz="1100" dirty="0">
                  <a:solidFill>
                    <a:srgbClr val="FF0000"/>
                  </a:solidFill>
                </a:rPr>
                <a:t>Eastern Europe </a:t>
              </a:r>
              <a:endParaRPr lang="en-US" sz="1100" dirty="0" smtClean="0">
                <a:solidFill>
                  <a:srgbClr val="FF0000"/>
                </a:solidFill>
              </a:endParaRPr>
            </a:p>
            <a:p>
              <a:pPr>
                <a:lnSpc>
                  <a:spcPts val="1200"/>
                </a:lnSpc>
              </a:pPr>
              <a:r>
                <a:rPr lang="en-US" sz="1100" dirty="0" smtClean="0">
                  <a:solidFill>
                    <a:srgbClr val="FF0000"/>
                  </a:solidFill>
                </a:rPr>
                <a:t>and </a:t>
              </a:r>
              <a:r>
                <a:rPr lang="en-US" sz="1100" dirty="0">
                  <a:solidFill>
                    <a:srgbClr val="FF0000"/>
                  </a:solidFill>
                </a:rPr>
                <a:t>Central Asia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000" y="4210718"/>
              <a:ext cx="1850849" cy="4026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/>
                <a:t>Latin America </a:t>
              </a:r>
            </a:p>
            <a:p>
              <a:r>
                <a:rPr lang="en-US" sz="1100" dirty="0"/>
                <a:t>and the Caribbean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8000" y="4709171"/>
              <a:ext cx="1685749" cy="3561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>
                  <a:solidFill>
                    <a:srgbClr val="FF0000"/>
                  </a:solidFill>
                </a:rPr>
                <a:t>Middle East </a:t>
              </a:r>
            </a:p>
            <a:p>
              <a:r>
                <a:rPr lang="en-US" sz="1100" dirty="0">
                  <a:solidFill>
                    <a:srgbClr val="FF0000"/>
                  </a:solidFill>
                </a:rPr>
                <a:t>and North Africa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7999" y="5254087"/>
              <a:ext cx="2141803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US" sz="1100" dirty="0"/>
                <a:t>Western and central Africa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7999" y="5614718"/>
              <a:ext cx="2242280" cy="4026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/>
                <a:t>Western and central Europe </a:t>
              </a:r>
            </a:p>
            <a:p>
              <a:r>
                <a:rPr lang="en-US" sz="1100" dirty="0"/>
                <a:t>and North America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63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991600" cy="1143000"/>
          </a:xfrm>
        </p:spPr>
        <p:txBody>
          <a:bodyPr>
            <a:noAutofit/>
          </a:bodyPr>
          <a:lstStyle/>
          <a:p>
            <a:r>
              <a:rPr lang="en-US" sz="2000" dirty="0"/>
              <a:t>HIV epidemic &amp;</a:t>
            </a:r>
            <a:r>
              <a:rPr lang="en-US" sz="2000" dirty="0" smtClean="0"/>
              <a:t> </a:t>
            </a:r>
            <a:r>
              <a:rPr lang="en-US" sz="2000" dirty="0"/>
              <a:t>response estimates</a:t>
            </a:r>
            <a:r>
              <a:rPr lang="en-US" sz="2000" dirty="0" smtClean="0"/>
              <a:t>, global &amp; regional 2010 &amp;  </a:t>
            </a:r>
            <a:r>
              <a:rPr lang="en-US" sz="2000" dirty="0"/>
              <a:t>2015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2322" y="1186449"/>
            <a:ext cx="8337556" cy="5054545"/>
            <a:chOff x="370848" y="1553503"/>
            <a:chExt cx="9032353" cy="4828102"/>
          </a:xfrm>
        </p:grpSpPr>
        <p:sp>
          <p:nvSpPr>
            <p:cNvPr id="6" name="Rectangle 5"/>
            <p:cNvSpPr/>
            <p:nvPr/>
          </p:nvSpPr>
          <p:spPr>
            <a:xfrm>
              <a:off x="495299" y="6243106"/>
              <a:ext cx="4953000" cy="138499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r>
                <a:rPr lang="fr-FR" sz="900" dirty="0" smtClean="0">
                  <a:latin typeface="+mj-lt"/>
                </a:rPr>
                <a:t>Sources</a:t>
              </a:r>
              <a:r>
                <a:rPr lang="fr-FR" sz="900" dirty="0">
                  <a:latin typeface="+mj-lt"/>
                </a:rPr>
                <a:t>: GARPR 2016; UNAIDS 2016 </a:t>
              </a:r>
              <a:r>
                <a:rPr lang="fr-FR" sz="900" dirty="0" err="1">
                  <a:latin typeface="+mj-lt"/>
                </a:rPr>
                <a:t>estimates</a:t>
              </a:r>
              <a:r>
                <a:rPr lang="fr-FR" sz="900" dirty="0">
                  <a:latin typeface="+mj-lt"/>
                </a:rPr>
                <a:t>.</a:t>
              </a:r>
              <a:endParaRPr lang="en-US" sz="900" dirty="0">
                <a:latin typeface="+mj-lt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0" y="1555200"/>
              <a:ext cx="8989182" cy="446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370848" y="6052014"/>
              <a:ext cx="2766051" cy="19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700" dirty="0"/>
                <a:t>* Difference in global and regional sums due to rounding.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11401" y="1553503"/>
              <a:ext cx="3632200" cy="468000"/>
            </a:xfrm>
            <a:prstGeom prst="rect">
              <a:avLst/>
            </a:prstGeom>
            <a:solidFill>
              <a:srgbClr val="63CDF6"/>
            </a:solidFill>
          </p:spPr>
          <p:txBody>
            <a:bodyPr wrap="none" tIns="36000" bIns="36000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People living with HIV </a:t>
              </a:r>
              <a:endParaRPr lang="en-US" sz="14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on antiretroviral  treatment </a:t>
              </a:r>
              <a:r>
                <a:rPr lang="en-US" sz="1400" b="1" dirty="0">
                  <a:solidFill>
                    <a:schemeClr val="bg1"/>
                  </a:solidFill>
                </a:rPr>
                <a:t>(all ages)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1600" y="1553503"/>
              <a:ext cx="3531601" cy="468000"/>
            </a:xfrm>
            <a:prstGeom prst="rect">
              <a:avLst/>
            </a:prstGeom>
            <a:solidFill>
              <a:srgbClr val="63CDF6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AIDS-related deaths (all ages)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76700" y="2318195"/>
              <a:ext cx="2430000" cy="3706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7998" y="2447506"/>
              <a:ext cx="805200" cy="2245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GB" sz="1400" dirty="0">
                  <a:solidFill>
                    <a:srgbClr val="FF0000"/>
                  </a:solidFill>
                </a:rPr>
                <a:t>Global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8000" y="2901780"/>
              <a:ext cx="1386062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GB" sz="1100" dirty="0" smtClean="0"/>
                <a:t>Asia and Pacific</a:t>
              </a:r>
              <a:endParaRPr lang="en-GB" sz="11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8000" y="3374887"/>
              <a:ext cx="2240957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US" sz="1100" dirty="0"/>
                <a:t>Eastern and southern Africa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000" y="3751738"/>
              <a:ext cx="1400300" cy="3846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pPr>
                <a:lnSpc>
                  <a:spcPts val="1200"/>
                </a:lnSpc>
              </a:pPr>
              <a:r>
                <a:rPr lang="en-US" sz="1100" dirty="0">
                  <a:solidFill>
                    <a:srgbClr val="FF0000"/>
                  </a:solidFill>
                </a:rPr>
                <a:t>Eastern Europe </a:t>
              </a:r>
              <a:endParaRPr lang="en-US" sz="1100" dirty="0" smtClean="0">
                <a:solidFill>
                  <a:srgbClr val="FF0000"/>
                </a:solidFill>
              </a:endParaRPr>
            </a:p>
            <a:p>
              <a:pPr>
                <a:lnSpc>
                  <a:spcPts val="1200"/>
                </a:lnSpc>
              </a:pPr>
              <a:r>
                <a:rPr lang="en-US" sz="1100" dirty="0" smtClean="0">
                  <a:solidFill>
                    <a:srgbClr val="FF0000"/>
                  </a:solidFill>
                </a:rPr>
                <a:t>and </a:t>
              </a:r>
              <a:r>
                <a:rPr lang="en-US" sz="1100" dirty="0">
                  <a:solidFill>
                    <a:srgbClr val="FF0000"/>
                  </a:solidFill>
                </a:rPr>
                <a:t>Central Asia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78000" y="4210718"/>
              <a:ext cx="1533197" cy="4026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/>
                <a:t>Latin America </a:t>
              </a:r>
            </a:p>
            <a:p>
              <a:r>
                <a:rPr lang="en-US" sz="1100" dirty="0"/>
                <a:t>and the Caribbean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78000" y="4694938"/>
              <a:ext cx="1391570" cy="38463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>
                  <a:solidFill>
                    <a:srgbClr val="FF0000"/>
                  </a:solidFill>
                </a:rPr>
                <a:t>Middle East </a:t>
              </a:r>
            </a:p>
            <a:p>
              <a:r>
                <a:rPr lang="en-US" sz="1100" dirty="0">
                  <a:solidFill>
                    <a:srgbClr val="FF0000"/>
                  </a:solidFill>
                </a:rPr>
                <a:t>and North Africa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7998" y="5254087"/>
              <a:ext cx="2141803" cy="22741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000"/>
                </a:lnSpc>
                <a:defRPr sz="1200" b="1"/>
              </a:lvl1pPr>
            </a:lstStyle>
            <a:p>
              <a:r>
                <a:rPr lang="en-US" sz="1100" dirty="0"/>
                <a:t>Western and central Africa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7998" y="5614718"/>
              <a:ext cx="2242280" cy="4026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lnSpc>
                  <a:spcPts val="1200"/>
                </a:lnSpc>
                <a:defRPr sz="1200" b="1"/>
              </a:lvl1pPr>
            </a:lstStyle>
            <a:p>
              <a:r>
                <a:rPr lang="en-US" sz="1100" dirty="0"/>
                <a:t>Western and central Europe </a:t>
              </a:r>
            </a:p>
            <a:p>
              <a:r>
                <a:rPr lang="en-US" sz="1100" dirty="0"/>
                <a:t>and North America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326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AutoShape 1"/>
          <p:cNvSpPr>
            <a:spLocks noChangeArrowheads="1"/>
          </p:cNvSpPr>
          <p:nvPr/>
        </p:nvSpPr>
        <p:spPr bwMode="auto">
          <a:xfrm>
            <a:off x="3782212" y="79375"/>
            <a:ext cx="1579576" cy="371513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 cap="flat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prstTxWarp prst="textNoShape">
              <a:avLst/>
            </a:prstTxWarp>
            <a:spAutoFit/>
          </a:bodyPr>
          <a:lstStyle/>
          <a:p>
            <a:pPr>
              <a:tabLst>
                <a:tab pos="723900" algn="l"/>
              </a:tabLst>
            </a:pPr>
            <a:r>
              <a:rPr lang="en-US" dirty="0" smtClean="0">
                <a:solidFill>
                  <a:srgbClr val="FFFFFF"/>
                </a:solidFill>
                <a:ea typeface="ＭＳ Ｐゴシック" pitchFamily="-107" charset="-128"/>
                <a:cs typeface="ＭＳ Ｐゴシック" pitchFamily="-107" charset="-128"/>
              </a:rPr>
              <a:t> Good News!!</a:t>
            </a:r>
            <a:endParaRPr lang="en-US" dirty="0">
              <a:solidFill>
                <a:srgbClr val="FFFFFF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5700" y="533400"/>
            <a:ext cx="4597400" cy="5397501"/>
          </a:xfrm>
          <a:prstGeom prst="rect">
            <a:avLst/>
          </a:prstGeom>
          <a:noFill/>
          <a:ln w="9525" cap="flat">
            <a:solidFill>
              <a:srgbClr val="FF0000"/>
            </a:solidFill>
            <a:round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231901" y="60198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rial" pitchFamily="-107" charset="0"/>
                <a:ea typeface="IPAMincho" charset="0"/>
                <a:cs typeface="IPAMincho" charset="0"/>
              </a:rPr>
              <a:t>Global estimates of new HIV infections (A), people living with HIV/AIDS (B), HIV/AIDS deaths (C), </a:t>
            </a:r>
          </a:p>
          <a:p>
            <a:r>
              <a:rPr lang="en-US" sz="1200" dirty="0" smtClean="0">
                <a:latin typeface="Arial" pitchFamily="-107" charset="0"/>
                <a:ea typeface="IPAMincho" charset="0"/>
                <a:cs typeface="IPAMincho" charset="0"/>
              </a:rPr>
              <a:t>proportion of people living with HIV receiving ART (D). Shaded areas show 95% uncertainty intervals.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40600" y="480536"/>
            <a:ext cx="95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Lancet HIV</a:t>
            </a:r>
          </a:p>
          <a:p>
            <a:r>
              <a:rPr lang="en-US" sz="1200" dirty="0" smtClean="0"/>
              <a:t>7/2016  </a:t>
            </a:r>
          </a:p>
          <a:p>
            <a:r>
              <a:rPr lang="en-US" sz="1200" dirty="0" smtClean="0"/>
              <a:t>Wang et al.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571" y="1066800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New HIV infections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09579" y="2362200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Living with HIV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18076" y="3733800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Deaths due to HIV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4953000"/>
            <a:ext cx="144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Proportion on ART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143050" y="647700"/>
            <a:ext cx="5095950" cy="5448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6500" y="2781300"/>
            <a:ext cx="18473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endParaRPr lang="en-US" sz="2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0" t="8824" r="2296" b="2940"/>
          <a:stretch/>
        </p:blipFill>
        <p:spPr>
          <a:xfrm>
            <a:off x="1790700" y="2438400"/>
            <a:ext cx="5562600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1570" y="1057870"/>
            <a:ext cx="8287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Random household surveys in 3 African countries found &gt;86% of people on treatment had suppressed their HIV, reducing likelihood of HIV transmission. Rates of new infections were lower than predicted by modeling.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90151" y="545068"/>
            <a:ext cx="196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Good News!!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823806" y="6078360"/>
            <a:ext cx="366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Cohen J. 2016 Science 354: 1213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4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2133600" y="-76200"/>
            <a:ext cx="4648200" cy="11430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   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Economic Impact IDs</a:t>
            </a:r>
          </a:p>
        </p:txBody>
      </p:sp>
      <p:pic>
        <p:nvPicPr>
          <p:cNvPr id="1843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lum/>
          </a:blip>
          <a:srcRect/>
          <a:stretch>
            <a:fillRect/>
          </a:stretch>
        </p:blipFill>
        <p:spPr>
          <a:xfrm>
            <a:off x="1600200" y="914400"/>
            <a:ext cx="5943600" cy="4150185"/>
          </a:xfrm>
          <a:ln>
            <a:solidFill>
              <a:srgbClr val="FF0000"/>
            </a:solidFill>
          </a:ln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600200" y="5105400"/>
            <a:ext cx="6477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/>
              <a:t>WHO – World Health Report 2007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3154" y="5486400"/>
            <a:ext cx="5960586" cy="9746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Malaria </a:t>
            </a:r>
            <a:r>
              <a:rPr lang="en-US" sz="1600" dirty="0" smtClean="0"/>
              <a:t>cost Africa &gt;$12 billion/yr in HC costs &amp; lost productivity</a:t>
            </a:r>
          </a:p>
          <a:p>
            <a:endParaRPr lang="en-US" sz="1600" dirty="0"/>
          </a:p>
          <a:p>
            <a:pPr>
              <a:lnSpc>
                <a:spcPct val="50000"/>
              </a:lnSpc>
            </a:pPr>
            <a:r>
              <a:rPr lang="en-US" sz="1600" dirty="0" err="1" smtClean="0">
                <a:solidFill>
                  <a:srgbClr val="FF0000"/>
                </a:solidFill>
              </a:rPr>
              <a:t>Norovirus</a:t>
            </a:r>
            <a:r>
              <a:rPr lang="en-US" sz="1600" dirty="0" smtClean="0"/>
              <a:t> - $60 billion global economic burden annually</a:t>
            </a:r>
          </a:p>
          <a:p>
            <a:pPr>
              <a:lnSpc>
                <a:spcPct val="50000"/>
              </a:lnSpc>
            </a:pPr>
            <a:endParaRPr lang="en-US" sz="1600" dirty="0" smtClean="0"/>
          </a:p>
          <a:p>
            <a:pPr>
              <a:lnSpc>
                <a:spcPct val="50000"/>
              </a:lnSpc>
            </a:pPr>
            <a:endParaRPr lang="en-US" sz="1600" dirty="0">
              <a:solidFill>
                <a:srgbClr val="FF0000"/>
              </a:solidFill>
            </a:endParaRPr>
          </a:p>
          <a:p>
            <a:pPr>
              <a:lnSpc>
                <a:spcPct val="50000"/>
              </a:lnSpc>
            </a:pPr>
            <a:r>
              <a:rPr lang="en-US" sz="1600" dirty="0" smtClean="0">
                <a:solidFill>
                  <a:srgbClr val="FF0000"/>
                </a:solidFill>
              </a:rPr>
              <a:t>Dengue </a:t>
            </a:r>
            <a:r>
              <a:rPr lang="en-US" sz="1600" dirty="0" smtClean="0"/>
              <a:t>- ~ $9 </a:t>
            </a:r>
            <a:r>
              <a:rPr lang="en-US" sz="1600" dirty="0" err="1" smtClean="0"/>
              <a:t>billlion</a:t>
            </a:r>
            <a:r>
              <a:rPr lang="en-US" sz="1600" dirty="0" smtClean="0"/>
              <a:t> global economic burden annually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actors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7567" t="8519" r="6419" b="11728"/>
          <a:stretch>
            <a:fillRect/>
          </a:stretch>
        </p:blipFill>
        <p:spPr>
          <a:xfrm>
            <a:off x="1363134" y="1066800"/>
            <a:ext cx="6417733" cy="51054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293887" y="355601"/>
            <a:ext cx="6556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Multiple Factors Drive Emergence/Re-emergence of IDs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086600" cy="1143000"/>
          </a:xfrm>
        </p:spPr>
        <p:txBody>
          <a:bodyPr/>
          <a:lstStyle/>
          <a:p>
            <a:pPr algn="ctr" eaLnBrk="1" hangingPunct="1"/>
            <a:r>
              <a:rPr lang="en-US" sz="2600" dirty="0" smtClean="0">
                <a:latin typeface="+mn-lt"/>
              </a:rPr>
              <a:t>Factors Contributing to Emergence &amp; </a:t>
            </a:r>
            <a:br>
              <a:rPr lang="en-US" sz="2600" dirty="0" smtClean="0">
                <a:latin typeface="+mn-lt"/>
              </a:rPr>
            </a:br>
            <a:r>
              <a:rPr lang="en-US" sz="2600" dirty="0" smtClean="0">
                <a:latin typeface="+mn-lt"/>
              </a:rPr>
              <a:t> Re-emergence of Infectious Diseases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429000" cy="4906963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Human demographics      &amp; behavior</a:t>
            </a:r>
          </a:p>
          <a:p>
            <a:pPr lvl="1" eaLnBrk="1" hangingPunct="1"/>
            <a:r>
              <a:rPr lang="en-US" sz="2000" dirty="0" smtClean="0"/>
              <a:t>Overpopulation (</a:t>
            </a:r>
            <a:r>
              <a:rPr lang="en-US" sz="2000" dirty="0" smtClean="0">
                <a:solidFill>
                  <a:srgbClr val="00FFFF"/>
                </a:solidFill>
              </a:rPr>
              <a:t>7.5B</a:t>
            </a:r>
            <a:r>
              <a:rPr lang="en-US" sz="2000" dirty="0" smtClean="0"/>
              <a:t>)</a:t>
            </a:r>
          </a:p>
          <a:p>
            <a:pPr lvl="1" eaLnBrk="1" hangingPunct="1"/>
            <a:r>
              <a:rPr lang="en-US" sz="2000" dirty="0" smtClean="0"/>
              <a:t>Overcrowding</a:t>
            </a:r>
          </a:p>
          <a:p>
            <a:pPr lvl="1" eaLnBrk="1" hangingPunct="1"/>
            <a:r>
              <a:rPr lang="en-US" sz="2000" dirty="0" smtClean="0"/>
              <a:t>Susceptibility</a:t>
            </a:r>
          </a:p>
          <a:p>
            <a:pPr lvl="1" eaLnBrk="1" hangingPunct="1"/>
            <a:r>
              <a:rPr lang="en-US" sz="2000" dirty="0" smtClean="0"/>
              <a:t>Poverty/inequality</a:t>
            </a:r>
          </a:p>
          <a:p>
            <a:pPr lvl="1" eaLnBrk="1" hangingPunct="1"/>
            <a:r>
              <a:rPr lang="en-US" sz="2000" dirty="0" smtClean="0"/>
              <a:t>Conflict/War</a:t>
            </a:r>
          </a:p>
          <a:p>
            <a:pPr lvl="1" eaLnBrk="1" hangingPunct="1"/>
            <a:r>
              <a:rPr lang="en-US" sz="2000" dirty="0" smtClean="0"/>
              <a:t>Migration</a:t>
            </a:r>
          </a:p>
          <a:p>
            <a:pPr lvl="1" eaLnBrk="1" hangingPunct="1"/>
            <a:r>
              <a:rPr lang="en-US" sz="2000" dirty="0" smtClean="0"/>
              <a:t>Exotic Pets &amp; Animal Reservoirs</a:t>
            </a:r>
          </a:p>
          <a:p>
            <a:pPr lvl="1" eaLnBrk="1" hangingPunct="1"/>
            <a:r>
              <a:rPr lang="en-US" sz="2000" dirty="0" smtClean="0"/>
              <a:t>Medical “tourism”</a:t>
            </a:r>
          </a:p>
          <a:p>
            <a:pPr lvl="1" eaLnBrk="1" hangingPunct="1">
              <a:buFont typeface="Wingdings 2" pitchFamily="84" charset="2"/>
              <a:buNone/>
            </a:pPr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pic>
        <p:nvPicPr>
          <p:cNvPr id="19460" name="Picture 6" descr="PopExplosion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274" r="4546" b="3847"/>
          <a:stretch>
            <a:fillRect/>
          </a:stretch>
        </p:blipFill>
        <p:spPr bwMode="auto">
          <a:xfrm>
            <a:off x="4724400" y="2057400"/>
            <a:ext cx="3200400" cy="1905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9461" name="Picture 9" descr="RuraltoUrban.JP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74"/>
          <a:stretch>
            <a:fillRect/>
          </a:stretch>
        </p:blipFill>
        <p:spPr bwMode="auto">
          <a:xfrm>
            <a:off x="4724400" y="4495800"/>
            <a:ext cx="3200400" cy="1828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572000" y="4038600"/>
            <a:ext cx="358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Estimated World Population 2045- 9 billion      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43408" y="6324600"/>
            <a:ext cx="26003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   Note rural to urban transition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epp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0155" y="1481126"/>
            <a:ext cx="5118100" cy="381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7418" y="762000"/>
            <a:ext cx="4730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 War Does to Health Care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9800" y="5435612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www.thelancet.com</a:t>
            </a:r>
            <a:r>
              <a:rPr lang="en-US" dirty="0" smtClean="0"/>
              <a:t> </a:t>
            </a:r>
            <a:r>
              <a:rPr lang="en-US" b="1" dirty="0" err="1" smtClean="0"/>
              <a:t>Vol</a:t>
            </a:r>
            <a:r>
              <a:rPr lang="en-US" b="1" dirty="0" smtClean="0"/>
              <a:t> 385 March 14, 2015 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41" t="3659" r="2941" b="8537"/>
          <a:stretch>
            <a:fillRect/>
          </a:stretch>
        </p:blipFill>
        <p:spPr>
          <a:xfrm>
            <a:off x="914400" y="990600"/>
            <a:ext cx="7315200" cy="5486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65525" y="468868"/>
            <a:ext cx="6855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Examples of EIDs of Historical Interest – A little more detail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fugee camp.png"/>
          <p:cNvPicPr>
            <a:picLocks noChangeAspect="1"/>
          </p:cNvPicPr>
          <p:nvPr/>
        </p:nvPicPr>
        <p:blipFill>
          <a:blip r:embed="rId2">
            <a:lum brigh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l="3889" t="5064" r="2500" b="3100"/>
          <a:stretch>
            <a:fillRect/>
          </a:stretch>
        </p:blipFill>
        <p:spPr>
          <a:xfrm>
            <a:off x="609600" y="1066800"/>
            <a:ext cx="7950200" cy="4749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743200" y="592667"/>
            <a:ext cx="390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Refugee Camp on Syrian Border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5943600"/>
            <a:ext cx="7447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Outbreaks of </a:t>
            </a:r>
            <a:r>
              <a:rPr lang="en-US" dirty="0" err="1" smtClean="0">
                <a:solidFill>
                  <a:srgbClr val="FF0000"/>
                </a:solidFill>
              </a:rPr>
              <a:t>leishmaniasis</a:t>
            </a:r>
            <a:r>
              <a:rPr lang="en-US" dirty="0" smtClean="0"/>
              <a:t> have occurred in neighboring countries that</a:t>
            </a:r>
          </a:p>
          <a:p>
            <a:r>
              <a:rPr lang="en-US" dirty="0" smtClean="0"/>
              <a:t>received an influx of Syrian refugees (Lebanon, Jordan, Iraq, Turkey)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ishmaniasis - clinical pictures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55" t="6369" r="3541" b="9892"/>
          <a:stretch>
            <a:fillRect/>
          </a:stretch>
        </p:blipFill>
        <p:spPr>
          <a:xfrm>
            <a:off x="2098821" y="1447800"/>
            <a:ext cx="4946358" cy="4279900"/>
          </a:xfrm>
          <a:prstGeom prst="rect">
            <a:avLst/>
          </a:prstGeom>
          <a:solidFill>
            <a:schemeClr val="bg1"/>
          </a:solidFill>
          <a:ln w="9525" cmpd="sng"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891424" y="804045"/>
            <a:ext cx="5361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Cutaneous</a:t>
            </a:r>
            <a:r>
              <a:rPr lang="en-US" sz="2000" dirty="0" smtClean="0"/>
              <a:t> </a:t>
            </a:r>
            <a:r>
              <a:rPr lang="en-US" sz="2000" dirty="0" err="1" smtClean="0"/>
              <a:t>Leishmaniasis</a:t>
            </a:r>
            <a:r>
              <a:rPr lang="en-US" sz="2000" dirty="0" smtClean="0"/>
              <a:t> in Syrian Refugees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272896" y="5867400"/>
            <a:ext cx="459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Leishmaniasis</a:t>
            </a:r>
            <a:r>
              <a:rPr lang="en-US" dirty="0" smtClean="0"/>
              <a:t> is a parasitic infection that is </a:t>
            </a:r>
          </a:p>
          <a:p>
            <a:r>
              <a:rPr lang="en-US" dirty="0" smtClean="0"/>
              <a:t>transmitted by the bite of infected sandflies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migrant children.pd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830" t="13109" r="24151" b="55728"/>
          <a:stretch>
            <a:fillRect/>
          </a:stretch>
        </p:blipFill>
        <p:spPr>
          <a:xfrm>
            <a:off x="762000" y="1600200"/>
            <a:ext cx="7620000" cy="39624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066800" y="9144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 Illegal Immigration and Infectious Diseases?</a:t>
            </a:r>
          </a:p>
          <a:p>
            <a:pPr algn="ctr"/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5498068"/>
            <a:ext cx="217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www.dailymail.co.uk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29000" y="5726668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Rapid influx of unaccompanied minors- U.S.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>
          <a:xfrm>
            <a:off x="1295400" y="419084"/>
            <a:ext cx="6280799" cy="724396"/>
          </a:xfrm>
        </p:spPr>
        <p:txBody>
          <a:bodyPr tIns="12801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sz="1500" b="1" dirty="0" smtClean="0">
                <a:solidFill>
                  <a:srgbClr val="FF0000"/>
                </a:solidFill>
              </a:rPr>
              <a:t>	 </a:t>
            </a:r>
            <a:r>
              <a:rPr lang="en-GB" sz="2000" dirty="0" smtClean="0">
                <a:solidFill>
                  <a:srgbClr val="FF0000"/>
                </a:solidFill>
                <a:latin typeface="+mn-lt"/>
              </a:rPr>
              <a:t>Mass rural to urban “economic” migration has</a:t>
            </a:r>
            <a:br>
              <a:rPr lang="en-GB" sz="2000" dirty="0" smtClean="0">
                <a:solidFill>
                  <a:srgbClr val="FF0000"/>
                </a:solidFill>
                <a:latin typeface="+mn-lt"/>
              </a:rPr>
            </a:br>
            <a:r>
              <a:rPr lang="en-GB" sz="2000" dirty="0" smtClean="0">
                <a:solidFill>
                  <a:srgbClr val="FF0000"/>
                </a:solidFill>
                <a:latin typeface="+mn-lt"/>
              </a:rPr>
              <a:t>               facilitated transmission of STIs in China</a:t>
            </a:r>
            <a:endParaRPr lang="en-GB" sz="2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205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667000" y="1471201"/>
            <a:ext cx="3657600" cy="4319999"/>
          </a:xfrm>
          <a:prstGeom prst="rect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</p:pic>
      <p:pic>
        <p:nvPicPr>
          <p:cNvPr id="2052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0" cy="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2667000" y="5943601"/>
            <a:ext cx="3810000" cy="68579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9620" rIns="81639" bIns="40820"/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</a:tabLst>
            </a:pPr>
            <a:r>
              <a:rPr lang="en-GB" sz="1000" b="1" dirty="0"/>
              <a:t>BJOG: An International </a:t>
            </a:r>
            <a:r>
              <a:rPr lang="en-GB" sz="1000" b="1" dirty="0" smtClean="0"/>
              <a:t>Journal </a:t>
            </a:r>
            <a:r>
              <a:rPr lang="en-GB" sz="1000" b="1" dirty="0"/>
              <a:t>Obstetrics &amp; Gynaecology</a:t>
            </a:r>
            <a:r>
              <a:rPr lang="en-GB" sz="1000" dirty="0"/>
              <a:t/>
            </a:r>
            <a:br>
              <a:rPr lang="en-GB" sz="1000" dirty="0"/>
            </a:br>
            <a:r>
              <a:rPr lang="en-GB" sz="1000" dirty="0"/>
              <a:t>pages 35-44, 21 OCT 2014 DOI: 10.1111/1471-</a:t>
            </a:r>
            <a:r>
              <a:rPr lang="en-GB" sz="1000" dirty="0" smtClean="0"/>
              <a:t>0528.129</a:t>
            </a:r>
            <a:endParaRPr lang="en-GB" sz="1000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3890726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1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350" r="4906" b="12963"/>
          <a:stretch>
            <a:fillRect/>
          </a:stretch>
        </p:blipFill>
        <p:spPr>
          <a:xfrm>
            <a:off x="1242483" y="2048933"/>
            <a:ext cx="6606117" cy="336126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762000" y="1143000"/>
            <a:ext cx="762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Migrant workers in </a:t>
            </a:r>
            <a:r>
              <a:rPr lang="en-US" dirty="0" err="1" smtClean="0"/>
              <a:t>Bejing</a:t>
            </a:r>
            <a:r>
              <a:rPr lang="en-US" dirty="0" smtClean="0"/>
              <a:t> waiting for their trains to go back to the country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Placeholder 2"/>
          <p:cNvSpPr>
            <a:spLocks noGrp="1"/>
          </p:cNvSpPr>
          <p:nvPr>
            <p:ph sz="half" idx="1"/>
          </p:nvPr>
        </p:nvSpPr>
        <p:spPr>
          <a:xfrm>
            <a:off x="457200" y="685800"/>
            <a:ext cx="3657600" cy="5440363"/>
          </a:xfrm>
        </p:spPr>
        <p:txBody>
          <a:bodyPr/>
          <a:lstStyle/>
          <a:p>
            <a:pPr eaLnBrk="1" hangingPunct="1">
              <a:buNone/>
            </a:pPr>
            <a:r>
              <a:rPr lang="en-US" dirty="0" smtClean="0"/>
              <a:t> 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Technology &amp; industry</a:t>
            </a:r>
          </a:p>
          <a:p>
            <a:pPr eaLnBrk="1" hangingPunct="1"/>
            <a:endParaRPr lang="en-US" dirty="0" smtClean="0"/>
          </a:p>
          <a:p>
            <a:pPr eaLnBrk="1" hangingPunct="1">
              <a:lnSpc>
                <a:spcPct val="70000"/>
              </a:lnSpc>
              <a:buFont typeface="Wingdings 2" pitchFamily="84" charset="2"/>
              <a:buNone/>
            </a:pPr>
            <a:endParaRPr lang="en-US" dirty="0" smtClean="0"/>
          </a:p>
          <a:p>
            <a:pPr eaLnBrk="1" hangingPunct="1">
              <a:lnSpc>
                <a:spcPct val="70000"/>
              </a:lnSpc>
              <a:buFont typeface="Wingdings 2" pitchFamily="84" charset="2"/>
              <a:buNone/>
            </a:pPr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Economic development &amp; land use</a:t>
            </a:r>
          </a:p>
          <a:p>
            <a:pPr eaLnBrk="1" hangingPunct="1">
              <a:buNone/>
            </a:pPr>
            <a:r>
              <a:rPr lang="en-US" sz="2400" dirty="0">
                <a:solidFill>
                  <a:srgbClr val="FF0000"/>
                </a:solidFill>
              </a:rPr>
              <a:t>  </a:t>
            </a:r>
            <a:r>
              <a:rPr lang="en-US" sz="2400" i="1" dirty="0" smtClean="0">
                <a:solidFill>
                  <a:srgbClr val="00FFFF"/>
                </a:solidFill>
              </a:rPr>
              <a:t>Habitat fragmentation</a:t>
            </a:r>
            <a:endParaRPr lang="en-US" sz="2400" dirty="0" smtClean="0">
              <a:solidFill>
                <a:srgbClr val="FF0000"/>
              </a:solidFill>
            </a:endParaRPr>
          </a:p>
          <a:p>
            <a:pPr eaLnBrk="1" hangingPunct="1">
              <a:buFont typeface="Wingdings 2" pitchFamily="84" charset="2"/>
              <a:buNone/>
            </a:pPr>
            <a:endParaRPr lang="en-US" dirty="0" smtClean="0"/>
          </a:p>
          <a:p>
            <a:pPr eaLnBrk="1" hangingPunct="1">
              <a:lnSpc>
                <a:spcPct val="70000"/>
              </a:lnSpc>
              <a:buFont typeface="Wingdings 2" pitchFamily="84" charset="2"/>
              <a:buNone/>
            </a:pPr>
            <a:endParaRPr lang="en-US" dirty="0" smtClean="0"/>
          </a:p>
          <a:p>
            <a:pPr eaLnBrk="1" hangingPunct="1">
              <a:buNone/>
            </a:pPr>
            <a:r>
              <a:rPr lang="en-US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Ecological &amp; climate   change</a:t>
            </a:r>
          </a:p>
          <a:p>
            <a:pPr eaLnBrk="1" hangingPunct="1">
              <a:buFont typeface="Wingdings 2" pitchFamily="84" charset="2"/>
              <a:buNone/>
            </a:pPr>
            <a:endParaRPr lang="en-US" dirty="0" smtClean="0"/>
          </a:p>
        </p:txBody>
      </p:sp>
      <p:pic>
        <p:nvPicPr>
          <p:cNvPr id="20483" name="Picture 2" descr="C:\Users\Lee\AppData\Local\Microsoft\Windows\Temporary Internet Files\Content.IE5\URKED6JR\MPj0402479000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74"/>
          <a:stretch>
            <a:fillRect/>
          </a:stretch>
        </p:blipFill>
        <p:spPr bwMode="auto">
          <a:xfrm>
            <a:off x="4343400" y="4572000"/>
            <a:ext cx="3276600" cy="167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484" name="Picture 3" descr="C:\Users\Lee\AppData\Local\Microsoft\Windows\Temporary Internet Files\Content.IE5\URKED6JR\MPj0289252000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74"/>
          <a:stretch>
            <a:fillRect/>
          </a:stretch>
        </p:blipFill>
        <p:spPr bwMode="auto">
          <a:xfrm>
            <a:off x="4343400" y="2590800"/>
            <a:ext cx="3276600" cy="17526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0485" name="Picture 4" descr="Pigs&amp;Flu.JP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274"/>
          <a:stretch>
            <a:fillRect/>
          </a:stretch>
        </p:blipFill>
        <p:spPr bwMode="auto">
          <a:xfrm>
            <a:off x="4343400" y="533400"/>
            <a:ext cx="3276600" cy="1828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3000"/>
            <a:ext cx="3657600" cy="4525963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International travel &amp;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commerce</a:t>
            </a:r>
          </a:p>
          <a:p>
            <a:pPr lvl="1" eaLnBrk="1" hangingPunct="1"/>
            <a:r>
              <a:rPr lang="en-US" sz="2000" dirty="0" smtClean="0"/>
              <a:t>Breakfast in Hong Kong</a:t>
            </a:r>
          </a:p>
          <a:p>
            <a:pPr lvl="1" eaLnBrk="1" hangingPunct="1"/>
            <a:r>
              <a:rPr lang="en-US" sz="2000" dirty="0" smtClean="0"/>
              <a:t>Lunch in Cairo</a:t>
            </a:r>
          </a:p>
          <a:p>
            <a:pPr lvl="1" eaLnBrk="1" hangingPunct="1"/>
            <a:r>
              <a:rPr lang="en-US" sz="2000" dirty="0" smtClean="0"/>
              <a:t>Dinner in New York</a:t>
            </a:r>
          </a:p>
          <a:p>
            <a:pPr lvl="1" eaLnBrk="1" hangingPunct="1"/>
            <a:endParaRPr lang="en-US" sz="2000" dirty="0" smtClean="0"/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FF00"/>
                </a:solidFill>
              </a:rPr>
              <a:t>It’s a small world,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FFFF00"/>
                </a:solidFill>
              </a:rPr>
              <a:t>especially for microbes!</a:t>
            </a:r>
          </a:p>
        </p:txBody>
      </p:sp>
      <p:pic>
        <p:nvPicPr>
          <p:cNvPr id="21507" name="Picture 2" descr="C:\Users\Lee\AppData\Local\Microsoft\Windows\Temporary Internet Files\Content.IE5\URKED6JR\MPj04007440000[1]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4419600" y="3429000"/>
            <a:ext cx="3657600" cy="2133600"/>
          </a:xfrm>
          <a:ln>
            <a:solidFill>
              <a:srgbClr val="FF0000"/>
            </a:solidFill>
          </a:ln>
        </p:spPr>
      </p:pic>
      <p:pic>
        <p:nvPicPr>
          <p:cNvPr id="21508" name="Picture 3" descr="C:\Users\Lee\AppData\Local\Microsoft\Windows\Temporary Internet Files\Content.IE5\J9J8HO4N\MPj04005510000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419600" y="1219200"/>
            <a:ext cx="3657600" cy="19097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457200" y="4876800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Think: Cholera, MERS, ZVD</a:t>
            </a:r>
            <a:endParaRPr lang="en-US" sz="20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1524000"/>
            <a:ext cx="75565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Today’s world is a global village</a:t>
            </a:r>
            <a:r>
              <a:rPr lang="en-US" sz="2000" dirty="0" smtClean="0">
                <a:latin typeface="Georgia"/>
                <a:ea typeface="Georgia"/>
                <a:cs typeface="Georgia"/>
              </a:rPr>
              <a:t>, </a:t>
            </a:r>
            <a:r>
              <a:rPr lang="en-US" dirty="0" smtClean="0">
                <a:latin typeface="Georgia"/>
                <a:ea typeface="Georgia"/>
                <a:cs typeface="Georgia"/>
              </a:rPr>
              <a:t>with growing concentrations of people in </a:t>
            </a:r>
            <a:r>
              <a:rPr lang="en-US" dirty="0" smtClean="0">
                <a:solidFill>
                  <a:srgbClr val="00FFFF"/>
                </a:solidFill>
                <a:latin typeface="Georgia"/>
                <a:ea typeface="Georgia"/>
                <a:cs typeface="Georgia"/>
              </a:rPr>
              <a:t>mega cities, mass migrations </a:t>
            </a:r>
            <a:r>
              <a:rPr lang="en-US" dirty="0" smtClean="0">
                <a:latin typeface="Georgia"/>
                <a:ea typeface="Georgia"/>
                <a:cs typeface="Georgia"/>
              </a:rPr>
              <a:t>forced by political and/or economic pressures, and </a:t>
            </a:r>
            <a:r>
              <a:rPr lang="en-US" dirty="0" smtClean="0">
                <a:solidFill>
                  <a:srgbClr val="00FFFF"/>
                </a:solidFill>
                <a:latin typeface="Georgia"/>
                <a:ea typeface="Georgia"/>
                <a:cs typeface="Georgia"/>
              </a:rPr>
              <a:t>accelerating commerce and travel</a:t>
            </a:r>
            <a:r>
              <a:rPr lang="en-US" dirty="0" smtClean="0">
                <a:latin typeface="Georgia"/>
                <a:ea typeface="Georgia"/>
                <a:cs typeface="Georgia"/>
              </a:rPr>
              <a:t>. An estimated </a:t>
            </a:r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2.6 million domestic &amp; international airline passengers fly daily</a:t>
            </a:r>
            <a:r>
              <a:rPr lang="en-US" dirty="0" smtClean="0">
                <a:latin typeface="Georgia"/>
                <a:ea typeface="Georgia"/>
                <a:cs typeface="Georgia"/>
              </a:rPr>
              <a:t>, creating routes by which </a:t>
            </a:r>
            <a:r>
              <a:rPr lang="en-US" dirty="0" smtClean="0">
                <a:solidFill>
                  <a:srgbClr val="FF0000"/>
                </a:solidFill>
                <a:latin typeface="Georgia"/>
                <a:ea typeface="Georgia"/>
                <a:cs typeface="Georgia"/>
              </a:rPr>
              <a:t>human infections can radiate around the globe within hours</a:t>
            </a:r>
            <a:r>
              <a:rPr lang="en-US" dirty="0" smtClean="0">
                <a:latin typeface="Georgia"/>
                <a:ea typeface="Georgia"/>
                <a:cs typeface="Georgia"/>
              </a:rPr>
              <a:t>. The crates and containers in which goods are shipped worldwide provide safe passage for disease vectors and animal pathogens. </a:t>
            </a:r>
          </a:p>
          <a:p>
            <a:pPr algn="just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3810000"/>
            <a:ext cx="470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Global Challenges- The National Academies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1164" y="4648200"/>
            <a:ext cx="791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2016: 75.5 million travelers visited U.S.; &gt;1 Billion people traveled globally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797" t="3556" r="898" b="2508"/>
          <a:stretch/>
        </p:blipFill>
        <p:spPr>
          <a:xfrm>
            <a:off x="422852" y="1562794"/>
            <a:ext cx="8298297" cy="460940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67805" y="58356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833735"/>
            <a:ext cx="8310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Riverboats can spread IDs by spreading infected mosquitos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 (149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60" y="1447800"/>
            <a:ext cx="5895840" cy="45720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057400" y="609600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    Global Accessibility Map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Only 10% of world’s land area is now “remote”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6019800"/>
            <a:ext cx="3429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Remote = &gt;48 hrs from a large city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1905000" y="990600"/>
            <a:ext cx="6553200" cy="10668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Germ Theory of Disease - Koch &amp; Pasteur            </a:t>
            </a:r>
            <a:endParaRPr lang="en-US" sz="4000" dirty="0" smtClean="0">
              <a:solidFill>
                <a:srgbClr val="FF0000"/>
              </a:solidFill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600200" y="2179637"/>
            <a:ext cx="7239000" cy="36877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Cause for optimism - </a:t>
            </a:r>
            <a:r>
              <a:rPr lang="en-US" sz="2400" i="1" dirty="0" smtClean="0">
                <a:solidFill>
                  <a:srgbClr val="00FFFF"/>
                </a:solidFill>
              </a:rPr>
              <a:t>Microbes cause IDs!</a:t>
            </a:r>
          </a:p>
          <a:p>
            <a:pPr eaLnBrk="1" hangingPunct="1"/>
            <a:r>
              <a:rPr lang="en-US" sz="2400" dirty="0" smtClean="0"/>
              <a:t>Great strides </a:t>
            </a:r>
          </a:p>
          <a:p>
            <a:pPr lvl="1" eaLnBrk="1" hangingPunct="1"/>
            <a:r>
              <a:rPr lang="en-US" sz="2400" dirty="0" smtClean="0"/>
              <a:t>Public Health </a:t>
            </a:r>
          </a:p>
          <a:p>
            <a:pPr lvl="2" eaLnBrk="1" hangingPunct="1"/>
            <a:r>
              <a:rPr lang="en-US" dirty="0" smtClean="0"/>
              <a:t>Sanitation- Improved food, water, housing</a:t>
            </a:r>
          </a:p>
          <a:p>
            <a:pPr lvl="2" eaLnBrk="1" hangingPunct="1"/>
            <a:r>
              <a:rPr lang="en-US" dirty="0" smtClean="0"/>
              <a:t>Social and political progress</a:t>
            </a:r>
          </a:p>
          <a:p>
            <a:pPr lvl="2" eaLnBrk="1" hangingPunct="1"/>
            <a:r>
              <a:rPr lang="en-US" dirty="0" smtClean="0"/>
              <a:t>Epidemiology/Microbiology</a:t>
            </a:r>
          </a:p>
          <a:p>
            <a:pPr lvl="1" eaLnBrk="1" hangingPunct="1"/>
            <a:r>
              <a:rPr lang="en-US" sz="2400" dirty="0" smtClean="0"/>
              <a:t>Antimicrobials – Ehrlich - </a:t>
            </a:r>
            <a:r>
              <a:rPr lang="en-US" sz="2400" dirty="0" err="1" smtClean="0"/>
              <a:t>Salvarsan</a:t>
            </a:r>
            <a:endParaRPr lang="en-US" sz="2400" dirty="0" smtClean="0"/>
          </a:p>
          <a:p>
            <a:pPr lvl="1" eaLnBrk="1" hangingPunct="1"/>
            <a:r>
              <a:rPr lang="en-US" sz="2400" dirty="0" smtClean="0"/>
              <a:t>Vaccines – Jenner, Pasteur</a:t>
            </a:r>
          </a:p>
        </p:txBody>
      </p:sp>
      <p:pic>
        <p:nvPicPr>
          <p:cNvPr id="5" name="Picture 1" descr="KochandPasteur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65" t="4793" r="56258" b="21627"/>
          <a:stretch/>
        </p:blipFill>
        <p:spPr bwMode="auto">
          <a:xfrm>
            <a:off x="381000" y="533400"/>
            <a:ext cx="1371600" cy="15240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8479" t="6120" r="35675" b="47340"/>
          <a:stretch/>
        </p:blipFill>
        <p:spPr>
          <a:xfrm>
            <a:off x="2712911" y="401076"/>
            <a:ext cx="3718178" cy="2799324"/>
          </a:xfrm>
          <a:prstGeom prst="rect">
            <a:avLst/>
          </a:prstGeom>
          <a:ln w="12700" cmpd="sng">
            <a:solidFill>
              <a:srgbClr val="FF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3352800"/>
            <a:ext cx="4876800" cy="3048000"/>
          </a:xfrm>
          <a:prstGeom prst="rect">
            <a:avLst/>
          </a:prstGeom>
          <a:ln w="12700" cmpd="sng">
            <a:solidFill>
              <a:srgbClr val="FF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28600" y="1154668"/>
            <a:ext cx="236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Ebola 2014 Outbreak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547354"/>
            <a:ext cx="1765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</a:t>
            </a:r>
            <a:r>
              <a:rPr lang="en-US" dirty="0" smtClean="0"/>
              <a:t>11,300 deaths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8679" y="245072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981200"/>
            <a:ext cx="194155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“…the Ebola outbreak</a:t>
            </a:r>
          </a:p>
          <a:p>
            <a:r>
              <a:rPr lang="en-US" sz="1400" dirty="0"/>
              <a:t>p</a:t>
            </a:r>
            <a:r>
              <a:rPr lang="en-US" sz="1400" dirty="0" smtClean="0"/>
              <a:t>oses health risks to</a:t>
            </a:r>
          </a:p>
          <a:p>
            <a:r>
              <a:rPr lang="en-US" sz="1400" dirty="0" smtClean="0"/>
              <a:t>other countries”.</a:t>
            </a:r>
          </a:p>
          <a:p>
            <a:r>
              <a:rPr lang="en-US" sz="1400" dirty="0" smtClean="0"/>
              <a:t>-WHO Emergency </a:t>
            </a:r>
          </a:p>
          <a:p>
            <a:r>
              <a:rPr lang="en-US" sz="1400" dirty="0" smtClean="0"/>
              <a:t>Committee (8/2014)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4600" y="6324600"/>
            <a:ext cx="3978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200" dirty="0" err="1"/>
              <a:t>PLoS</a:t>
            </a:r>
            <a:r>
              <a:rPr lang="en-US" sz="1200" dirty="0"/>
              <a:t> Neglected Tropical </a:t>
            </a:r>
            <a:r>
              <a:rPr lang="en-US" sz="1200" dirty="0" smtClean="0"/>
              <a:t>Diseases </a:t>
            </a:r>
            <a:r>
              <a:rPr lang="en-US" sz="1200" dirty="0"/>
              <a:t>Vol. 8(7) July 2014. </a:t>
            </a:r>
          </a:p>
        </p:txBody>
      </p:sp>
    </p:spTree>
    <p:extLst>
      <p:ext uri="{BB962C8B-B14F-4D97-AF65-F5344CB8AC3E}">
        <p14:creationId xmlns:p14="http://schemas.microsoft.com/office/powerpoint/2010/main" val="268716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Placeholder 3"/>
          <p:cNvSpPr>
            <a:spLocks noGrp="1"/>
          </p:cNvSpPr>
          <p:nvPr>
            <p:ph type="body" idx="1"/>
          </p:nvPr>
        </p:nvSpPr>
        <p:spPr>
          <a:xfrm>
            <a:off x="457200" y="5257800"/>
            <a:ext cx="4040188" cy="838200"/>
          </a:xfrm>
        </p:spPr>
        <p:txBody>
          <a:bodyPr/>
          <a:lstStyle/>
          <a:p>
            <a:pPr eaLnBrk="1" hangingPunct="1"/>
            <a:r>
              <a:rPr lang="en-US" sz="2000" smtClean="0"/>
              <a:t>  </a:t>
            </a:r>
            <a:endParaRPr lang="en-US" sz="2800" smtClean="0"/>
          </a:p>
        </p:txBody>
      </p:sp>
      <p:sp>
        <p:nvSpPr>
          <p:cNvPr id="22531" name="Text Placeholder 5"/>
          <p:cNvSpPr>
            <a:spLocks noGrp="1"/>
          </p:cNvSpPr>
          <p:nvPr>
            <p:ph type="body" sz="half" idx="3"/>
          </p:nvPr>
        </p:nvSpPr>
        <p:spPr>
          <a:xfrm>
            <a:off x="685800" y="5257800"/>
            <a:ext cx="3965575" cy="83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    </a:t>
            </a:r>
            <a:r>
              <a:rPr lang="en-US" sz="2000" b="0" dirty="0" smtClean="0"/>
              <a:t>Mutation, gene transfer, re- 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/>
              <a:t>    combination &amp; </a:t>
            </a:r>
            <a:r>
              <a:rPr lang="en-US" sz="2000" b="0" dirty="0" err="1" smtClean="0"/>
              <a:t>reassortment</a:t>
            </a:r>
            <a:r>
              <a:rPr lang="en-US" sz="2000" dirty="0" smtClean="0"/>
              <a:t> </a:t>
            </a:r>
          </a:p>
        </p:txBody>
      </p:sp>
      <p:pic>
        <p:nvPicPr>
          <p:cNvPr id="22532" name="Picture 2" descr="C:\Users\Lee\AppData\Local\Microsoft\Windows\Temporary Internet Files\Content.IE5\8B661160\MPj03905450000[1].jpg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838200" y="1752600"/>
            <a:ext cx="3657600" cy="3429000"/>
          </a:xfrm>
          <a:ln>
            <a:solidFill>
              <a:srgbClr val="FF0000"/>
            </a:solidFill>
          </a:ln>
        </p:spPr>
      </p:pic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208087" y="780871"/>
            <a:ext cx="34401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Microbial adaptation   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        &amp; </a:t>
            </a:r>
            <a:r>
              <a:rPr lang="en-US" sz="2400" dirty="0">
                <a:solidFill>
                  <a:srgbClr val="FF0000"/>
                </a:solidFill>
              </a:rPr>
              <a:t>change</a:t>
            </a:r>
          </a:p>
          <a:p>
            <a:endParaRPr lang="en-US" sz="2400" dirty="0"/>
          </a:p>
        </p:txBody>
      </p:sp>
      <p:sp>
        <p:nvSpPr>
          <p:cNvPr id="22534" name="Content Placeholder 7"/>
          <p:cNvSpPr>
            <a:spLocks noGrp="1"/>
          </p:cNvSpPr>
          <p:nvPr>
            <p:ph sz="quarter" idx="4"/>
          </p:nvPr>
        </p:nvSpPr>
        <p:spPr>
          <a:xfrm>
            <a:off x="4572000" y="1620837"/>
            <a:ext cx="4041775" cy="3941763"/>
          </a:xfrm>
        </p:spPr>
        <p:txBody>
          <a:bodyPr/>
          <a:lstStyle/>
          <a:p>
            <a:pPr eaLnBrk="1" hangingPunct="1">
              <a:buNone/>
            </a:pPr>
            <a:r>
              <a:rPr lang="en-US" sz="2600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Decline of public health      	infrastructure</a:t>
            </a:r>
          </a:p>
          <a:p>
            <a:pPr lvl="1" eaLnBrk="1" hangingPunct="1">
              <a:buFont typeface="Wingdings 2" pitchFamily="84" charset="2"/>
              <a:buNone/>
            </a:pPr>
            <a:endParaRPr lang="en-US" u="sng" dirty="0" smtClean="0"/>
          </a:p>
          <a:p>
            <a:pPr eaLnBrk="1" hangingPunct="1">
              <a:buNone/>
            </a:pPr>
            <a:r>
              <a:rPr lang="en-US" sz="2600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Intentional release of 	pathogens</a:t>
            </a:r>
          </a:p>
          <a:p>
            <a:pPr lvl="1" eaLnBrk="1" hangingPunct="1">
              <a:buNone/>
            </a:pPr>
            <a:r>
              <a:rPr lang="en-US" dirty="0" smtClean="0"/>
              <a:t>		     Bioterrorism-</a:t>
            </a:r>
          </a:p>
          <a:p>
            <a:pPr lvl="2" eaLnBrk="1" hangingPunct="1">
              <a:buFont typeface="Arial" charset="0"/>
              <a:buNone/>
            </a:pPr>
            <a:r>
              <a:rPr lang="en-US" dirty="0" smtClean="0"/>
              <a:t>         Anthrax, Salmonella</a:t>
            </a:r>
          </a:p>
          <a:p>
            <a:pPr lvl="2" eaLnBrk="1" hangingPunct="1">
              <a:buFont typeface="Arial" charset="0"/>
              <a:buNone/>
            </a:pPr>
            <a:endParaRPr lang="en-US" dirty="0" smtClean="0"/>
          </a:p>
          <a:p>
            <a:pPr marL="36512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smtClean="0">
                <a:solidFill>
                  <a:srgbClr val="FF0000"/>
                </a:solidFill>
              </a:rPr>
              <a:t>Accidental release of 	pathogens – </a:t>
            </a:r>
            <a:r>
              <a:rPr lang="en-US" sz="1800" dirty="0" smtClean="0"/>
              <a:t>Oops!!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97359" y="5650468"/>
            <a:ext cx="24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       </a:t>
            </a:r>
            <a:r>
              <a:rPr lang="en-US" dirty="0" smtClean="0"/>
              <a:t>Smallpox, Anthrax</a:t>
            </a:r>
            <a:endParaRPr lang="en-US" dirty="0"/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620000" cy="1143000"/>
          </a:xfrm>
        </p:spPr>
        <p:txBody>
          <a:bodyPr/>
          <a:lstStyle/>
          <a:p>
            <a:pPr algn="ctr" eaLnBrk="1" hangingPunct="1"/>
            <a:r>
              <a:rPr lang="en-US" sz="2800" dirty="0" smtClean="0">
                <a:latin typeface="+mn-lt"/>
              </a:rPr>
              <a:t>Are We Losing the </a:t>
            </a:r>
            <a:r>
              <a:rPr lang="en-US" sz="2800" dirty="0" smtClean="0">
                <a:solidFill>
                  <a:srgbClr val="00FFFF"/>
                </a:solidFill>
                <a:latin typeface="+mn-lt"/>
              </a:rPr>
              <a:t>“War” </a:t>
            </a:r>
            <a:r>
              <a:rPr lang="en-US" sz="2800" dirty="0" smtClean="0">
                <a:latin typeface="+mn-lt"/>
              </a:rPr>
              <a:t>with Microbes?</a:t>
            </a:r>
            <a:endParaRPr lang="en-US" sz="3400" dirty="0" smtClean="0">
              <a:latin typeface="+mn-lt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874837"/>
            <a:ext cx="32766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PH Measures</a:t>
            </a:r>
          </a:p>
          <a:p>
            <a:pPr lvl="1" eaLnBrk="1" hangingPunct="1"/>
            <a:r>
              <a:rPr lang="en-US" sz="2000" dirty="0" smtClean="0"/>
              <a:t>Surveillance</a:t>
            </a:r>
          </a:p>
          <a:p>
            <a:pPr lvl="1" eaLnBrk="1" hangingPunct="1"/>
            <a:r>
              <a:rPr lang="en-US" sz="2000" dirty="0" smtClean="0"/>
              <a:t>Education</a:t>
            </a:r>
          </a:p>
          <a:p>
            <a:pPr lvl="1" eaLnBrk="1" hangingPunct="1"/>
            <a:r>
              <a:rPr lang="en-US" sz="2000" dirty="0" smtClean="0"/>
              <a:t>Vaccines</a:t>
            </a:r>
          </a:p>
          <a:p>
            <a:pPr lvl="1" eaLnBrk="1" hangingPunct="1"/>
            <a:r>
              <a:rPr lang="en-US" sz="2000" dirty="0" smtClean="0"/>
              <a:t>Sanitation</a:t>
            </a:r>
          </a:p>
          <a:p>
            <a:pPr eaLnBrk="1" hangingPunct="1"/>
            <a:r>
              <a:rPr lang="en-US" sz="2400" dirty="0" smtClean="0"/>
              <a:t>Antimicrobials</a:t>
            </a:r>
          </a:p>
          <a:p>
            <a:pPr eaLnBrk="1" hangingPunct="1"/>
            <a:r>
              <a:rPr lang="en-US" sz="2400" dirty="0" smtClean="0"/>
              <a:t>Research</a:t>
            </a:r>
          </a:p>
          <a:p>
            <a:pPr eaLnBrk="1" hangingPunct="1"/>
            <a:r>
              <a:rPr lang="en-US" sz="2400" dirty="0" smtClean="0"/>
              <a:t>Policy – Int’l Cooperation</a:t>
            </a:r>
          </a:p>
          <a:p>
            <a:pPr eaLnBrk="1" hangingPunct="1"/>
            <a:r>
              <a:rPr lang="en-US" sz="2400" dirty="0" smtClean="0"/>
              <a:t>Modern Medicine</a:t>
            </a:r>
          </a:p>
          <a:p>
            <a:pPr eaLnBrk="1" hangingPunct="1"/>
            <a:endParaRPr lang="en-US" dirty="0" smtClean="0"/>
          </a:p>
        </p:txBody>
      </p:sp>
      <p:sp>
        <p:nvSpPr>
          <p:cNvPr id="25604" name="Content Placeholder 5"/>
          <p:cNvSpPr>
            <a:spLocks noGrp="1"/>
          </p:cNvSpPr>
          <p:nvPr>
            <p:ph sz="half" idx="2"/>
          </p:nvPr>
        </p:nvSpPr>
        <p:spPr>
          <a:xfrm>
            <a:off x="4876800" y="1951037"/>
            <a:ext cx="3048000" cy="46021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Extreme       Adaptability</a:t>
            </a:r>
          </a:p>
          <a:p>
            <a:pPr lvl="1" eaLnBrk="1" hangingPunct="1"/>
            <a:r>
              <a:rPr lang="en-US" sz="2000" dirty="0" smtClean="0"/>
              <a:t>Mutation</a:t>
            </a:r>
          </a:p>
          <a:p>
            <a:pPr lvl="1" eaLnBrk="1" hangingPunct="1"/>
            <a:r>
              <a:rPr lang="en-US" sz="2000" dirty="0" smtClean="0"/>
              <a:t>Gene transfer</a:t>
            </a:r>
          </a:p>
          <a:p>
            <a:pPr lvl="1" eaLnBrk="1" hangingPunct="1"/>
            <a:r>
              <a:rPr lang="en-US" sz="2000" dirty="0" smtClean="0"/>
              <a:t>Recombination</a:t>
            </a:r>
          </a:p>
          <a:p>
            <a:pPr lvl="1" eaLnBrk="1" hangingPunct="1"/>
            <a:r>
              <a:rPr lang="en-US" sz="2000" dirty="0" err="1" smtClean="0"/>
              <a:t>Reassortment</a:t>
            </a:r>
            <a:endParaRPr lang="en-US" sz="2000" dirty="0" smtClean="0"/>
          </a:p>
          <a:p>
            <a:pPr eaLnBrk="1" hangingPunct="1"/>
            <a:r>
              <a:rPr lang="en-US" sz="2400" dirty="0" smtClean="0"/>
              <a:t>Rapid Replication</a:t>
            </a:r>
          </a:p>
          <a:p>
            <a:pPr eaLnBrk="1" hangingPunct="1"/>
            <a:r>
              <a:rPr lang="en-US" sz="2400" dirty="0" smtClean="0"/>
              <a:t>Exploit New Niches (Hosts)</a:t>
            </a:r>
          </a:p>
        </p:txBody>
      </p:sp>
      <p:sp>
        <p:nvSpPr>
          <p:cNvPr id="25605" name="Text Placeholder 3"/>
          <p:cNvSpPr>
            <a:spLocks noGrp="1"/>
          </p:cNvSpPr>
          <p:nvPr>
            <p:ph type="body" idx="4294967295"/>
          </p:nvPr>
        </p:nvSpPr>
        <p:spPr>
          <a:xfrm>
            <a:off x="912813" y="1143000"/>
            <a:ext cx="7316787" cy="838200"/>
          </a:xfrm>
        </p:spPr>
        <p:txBody>
          <a:bodyPr anchor="ctr"/>
          <a:lstStyle/>
          <a:p>
            <a:pPr algn="just" eaLnBrk="1" hangingPunct="1">
              <a:buFont typeface="Wingdings 2" pitchFamily="84" charset="2"/>
              <a:buNone/>
            </a:pPr>
            <a:r>
              <a:rPr lang="en-US" dirty="0" smtClean="0"/>
              <a:t>	 </a:t>
            </a:r>
            <a:r>
              <a:rPr lang="en-US" sz="2800" u="sng" dirty="0" smtClean="0">
                <a:solidFill>
                  <a:srgbClr val="FF0000"/>
                </a:solidFill>
              </a:rPr>
              <a:t>Us</a:t>
            </a:r>
            <a:r>
              <a:rPr lang="en-US" dirty="0" smtClean="0"/>
              <a:t>		</a:t>
            </a:r>
          </a:p>
        </p:txBody>
      </p:sp>
      <p:sp>
        <p:nvSpPr>
          <p:cNvPr id="25606" name="Text Placeholder 4"/>
          <p:cNvSpPr>
            <a:spLocks noGrp="1"/>
          </p:cNvSpPr>
          <p:nvPr>
            <p:ph type="body" sz="half" idx="4294967295"/>
          </p:nvPr>
        </p:nvSpPr>
        <p:spPr>
          <a:xfrm>
            <a:off x="4724400" y="1143000"/>
            <a:ext cx="4041775" cy="838200"/>
          </a:xfrm>
        </p:spPr>
        <p:txBody>
          <a:bodyPr anchor="ctr"/>
          <a:lstStyle/>
          <a:p>
            <a:pPr eaLnBrk="1" hangingPunct="1">
              <a:buFont typeface="Wingdings 2" pitchFamily="84" charset="2"/>
              <a:buNone/>
            </a:pPr>
            <a:r>
              <a:rPr lang="en-US" dirty="0" smtClean="0"/>
              <a:t>	  </a:t>
            </a:r>
            <a:r>
              <a:rPr lang="en-US" sz="2800" u="sng" dirty="0" smtClean="0">
                <a:solidFill>
                  <a:srgbClr val="FF0000"/>
                </a:solidFill>
              </a:rPr>
              <a:t>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533400" y="914400"/>
            <a:ext cx="8001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i="1" dirty="0" smtClean="0"/>
              <a:t>      </a:t>
            </a:r>
            <a:r>
              <a:rPr lang="en-US" sz="2000" i="1" dirty="0" smtClean="0">
                <a:solidFill>
                  <a:srgbClr val="FF0000"/>
                </a:solidFill>
              </a:rPr>
              <a:t>“</a:t>
            </a:r>
            <a:r>
              <a:rPr lang="en-US" sz="2000" dirty="0">
                <a:solidFill>
                  <a:srgbClr val="FF0000"/>
                </a:solidFill>
              </a:rPr>
              <a:t>The future of microbes and mankind </a:t>
            </a:r>
            <a:r>
              <a:rPr lang="en-US" sz="2000" dirty="0"/>
              <a:t>will probably unfold as </a:t>
            </a:r>
            <a:r>
              <a:rPr lang="en-US" sz="2000" dirty="0" smtClean="0"/>
              <a:t>      </a:t>
            </a:r>
          </a:p>
          <a:p>
            <a:r>
              <a:rPr lang="en-US" sz="2000" dirty="0" smtClean="0"/>
              <a:t>      episodes of </a:t>
            </a:r>
            <a:r>
              <a:rPr lang="en-US" sz="2000" dirty="0"/>
              <a:t>a suspense thriller that could be entitled </a:t>
            </a: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wits </a:t>
            </a:r>
            <a:endParaRPr lang="en-US" sz="2000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versus </a:t>
            </a: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their </a:t>
            </a: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genes</a:t>
            </a:r>
            <a:r>
              <a:rPr lang="en-US" sz="2000" i="1" dirty="0" smtClean="0"/>
              <a:t>”                                                  </a:t>
            </a:r>
          </a:p>
          <a:p>
            <a:r>
              <a:rPr lang="en-US" sz="2000" i="1" dirty="0" smtClean="0"/>
              <a:t>					</a:t>
            </a:r>
            <a:r>
              <a:rPr lang="en-US" dirty="0" smtClean="0"/>
              <a:t>J. Lederberg, Science 2000    </a:t>
            </a:r>
            <a:endParaRPr lang="en-US" dirty="0"/>
          </a:p>
        </p:txBody>
      </p:sp>
      <p:pic>
        <p:nvPicPr>
          <p:cNvPr id="26627" name="Picture 2" descr="VirusStorm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3571" b="1559"/>
          <a:stretch>
            <a:fillRect/>
          </a:stretch>
        </p:blipFill>
        <p:spPr bwMode="auto">
          <a:xfrm>
            <a:off x="1038447" y="2438400"/>
            <a:ext cx="2161953" cy="320040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6628" name="TextBox 3"/>
          <p:cNvSpPr txBox="1">
            <a:spLocks noChangeArrowheads="1"/>
          </p:cNvSpPr>
          <p:nvPr/>
        </p:nvSpPr>
        <p:spPr bwMode="auto">
          <a:xfrm>
            <a:off x="3505200" y="2514600"/>
            <a:ext cx="50292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 there cause for optimism??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S</a:t>
            </a:r>
            <a:r>
              <a:rPr lang="en-US" dirty="0" smtClean="0"/>
              <a:t>cientific </a:t>
            </a:r>
            <a:r>
              <a:rPr lang="en-US" dirty="0"/>
              <a:t>co-operation</a:t>
            </a:r>
            <a:r>
              <a:rPr lang="en-US" dirty="0" smtClean="0"/>
              <a:t> &amp; </a:t>
            </a:r>
            <a:r>
              <a:rPr lang="en-US" dirty="0"/>
              <a:t>active surveillance at a worldwide level </a:t>
            </a:r>
            <a:r>
              <a:rPr lang="en-US" dirty="0" smtClean="0"/>
              <a:t>enabled </a:t>
            </a:r>
            <a:r>
              <a:rPr lang="en-US" dirty="0"/>
              <a:t>control </a:t>
            </a:r>
            <a:r>
              <a:rPr lang="en-US" dirty="0" smtClean="0"/>
              <a:t>of a </a:t>
            </a:r>
            <a:r>
              <a:rPr lang="en-US" dirty="0"/>
              <a:t>burgeoning </a:t>
            </a:r>
            <a:r>
              <a:rPr lang="en-US" dirty="0" smtClean="0">
                <a:solidFill>
                  <a:srgbClr val="FF0000"/>
                </a:solidFill>
              </a:rPr>
              <a:t>SARS pandemic </a:t>
            </a:r>
            <a:r>
              <a:rPr lang="en-US" dirty="0"/>
              <a:t>within eight </a:t>
            </a:r>
            <a:r>
              <a:rPr lang="en-US" dirty="0" smtClean="0"/>
              <a:t>months - -  a remarkable feat!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Thus, given </a:t>
            </a:r>
            <a:r>
              <a:rPr lang="en-US" dirty="0"/>
              <a:t>adequate </a:t>
            </a:r>
            <a:r>
              <a:rPr lang="en-US" dirty="0" smtClean="0">
                <a:solidFill>
                  <a:srgbClr val="00FFFF"/>
                </a:solidFill>
              </a:rPr>
              <a:t>knowledge</a:t>
            </a:r>
            <a:r>
              <a:rPr lang="en-US" dirty="0" smtClean="0"/>
              <a:t>, </a:t>
            </a:r>
            <a:r>
              <a:rPr lang="en-US" dirty="0">
                <a:solidFill>
                  <a:srgbClr val="00FFFF"/>
                </a:solidFill>
              </a:rPr>
              <a:t>resources</a:t>
            </a:r>
            <a:r>
              <a:rPr lang="en-US" dirty="0"/>
              <a:t>,</a:t>
            </a:r>
            <a:r>
              <a:rPr lang="en-US" dirty="0" smtClean="0"/>
              <a:t> </a:t>
            </a:r>
          </a:p>
          <a:p>
            <a:r>
              <a:rPr lang="en-US" dirty="0" smtClean="0"/>
              <a:t>&amp; </a:t>
            </a:r>
            <a:r>
              <a:rPr lang="en-US" dirty="0" smtClean="0">
                <a:solidFill>
                  <a:srgbClr val="00FFFF"/>
                </a:solidFill>
              </a:rPr>
              <a:t>willpower</a:t>
            </a:r>
            <a:r>
              <a:rPr lang="en-US" dirty="0" smtClean="0"/>
              <a:t>, efforts </a:t>
            </a:r>
            <a:r>
              <a:rPr lang="en-US" dirty="0"/>
              <a:t>to combat EIDs can be </a:t>
            </a:r>
            <a:r>
              <a:rPr lang="en-US" dirty="0" smtClean="0"/>
              <a:t>successful</a:t>
            </a:r>
            <a:r>
              <a:rPr lang="en-US" dirty="0"/>
              <a:t>, but</a:t>
            </a:r>
            <a:r>
              <a:rPr lang="en-US" i="1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further challenges lie ahead</a:t>
            </a:r>
            <a:r>
              <a:rPr lang="en-US" dirty="0"/>
              <a:t>.  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1790700"/>
            <a:ext cx="8077200" cy="32766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872972" y="1219200"/>
            <a:ext cx="539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New Technologies to Address EID Challenges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 Causes of Death 2000 vs 2012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25"/>
          <a:stretch>
            <a:fillRect/>
          </a:stretch>
        </p:blipFill>
        <p:spPr>
          <a:xfrm>
            <a:off x="1828800" y="685800"/>
            <a:ext cx="5649910" cy="586740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38668" y="592667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2014</a:t>
            </a:r>
          </a:p>
          <a:p>
            <a:r>
              <a:rPr lang="en-US" dirty="0" smtClean="0"/>
              <a:t>Fact sheet</a:t>
            </a:r>
          </a:p>
          <a:p>
            <a:r>
              <a:rPr lang="en-US" dirty="0" smtClean="0"/>
              <a:t>310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56560" y="228600"/>
            <a:ext cx="3329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Progress but not perfection!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5000" y="3810000"/>
            <a:ext cx="30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*</a:t>
            </a:r>
            <a:r>
              <a:rPr lang="en-US" sz="2400" b="1" dirty="0" smtClean="0"/>
              <a:t>*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57760" y="5486400"/>
            <a:ext cx="304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*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253734" y="3505200"/>
            <a:ext cx="33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*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990600"/>
            <a:ext cx="7315200" cy="487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67459" y="457200"/>
            <a:ext cx="2209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Progress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on Polio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5251" y="6019800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But </a:t>
            </a:r>
            <a:r>
              <a:rPr lang="en-US" dirty="0" smtClean="0">
                <a:solidFill>
                  <a:srgbClr val="FF0000"/>
                </a:solidFill>
              </a:rPr>
              <a:t>WPV1</a:t>
            </a:r>
            <a:r>
              <a:rPr lang="en-US" dirty="0" smtClean="0"/>
              <a:t> has recently been spotted again in Nigeria!!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676400"/>
            <a:ext cx="6705600" cy="45243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Novel </a:t>
            </a:r>
            <a:r>
              <a:rPr lang="en-US" dirty="0" smtClean="0"/>
              <a:t>Coronavirus (</a:t>
            </a:r>
            <a:r>
              <a:rPr lang="en-US" dirty="0" smtClean="0">
                <a:solidFill>
                  <a:srgbClr val="FF0000"/>
                </a:solidFill>
              </a:rPr>
              <a:t>MERS</a:t>
            </a:r>
            <a:r>
              <a:rPr lang="en-US" dirty="0" smtClean="0"/>
              <a:t>) </a:t>
            </a:r>
            <a:r>
              <a:rPr lang="en-US" dirty="0"/>
              <a:t>Emerges in Middle East (</a:t>
            </a:r>
            <a:r>
              <a:rPr lang="en-US" dirty="0">
                <a:solidFill>
                  <a:srgbClr val="FF0000"/>
                </a:solidFill>
              </a:rPr>
              <a:t>2012</a:t>
            </a:r>
            <a:r>
              <a:rPr lang="en-US" dirty="0"/>
              <a:t>)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i="1" dirty="0" err="1" smtClean="0">
                <a:solidFill>
                  <a:srgbClr val="FF0000"/>
                </a:solidFill>
              </a:rPr>
              <a:t>Cyclospora</a:t>
            </a:r>
            <a:r>
              <a:rPr lang="en-US" dirty="0" smtClean="0"/>
              <a:t> Outbreak in 19 States Sickens &gt;500 Persons 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2013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Ebola</a:t>
            </a:r>
            <a:r>
              <a:rPr lang="en-US" dirty="0" smtClean="0"/>
              <a:t> Outbreak in West Africa </a:t>
            </a:r>
            <a:r>
              <a:rPr lang="en-US" dirty="0"/>
              <a:t>kills over </a:t>
            </a:r>
            <a:r>
              <a:rPr lang="en-US" dirty="0" smtClean="0"/>
              <a:t>11,300 </a:t>
            </a:r>
            <a:r>
              <a:rPr lang="en-US" dirty="0"/>
              <a:t>(</a:t>
            </a:r>
            <a:r>
              <a:rPr lang="en-US" dirty="0" smtClean="0">
                <a:solidFill>
                  <a:srgbClr val="FF0000"/>
                </a:solidFill>
              </a:rPr>
              <a:t>2014-2015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/>
              <a:t>South Korea’s Explosive </a:t>
            </a:r>
            <a:r>
              <a:rPr lang="en-US" dirty="0" smtClean="0">
                <a:solidFill>
                  <a:srgbClr val="FF0000"/>
                </a:solidFill>
              </a:rPr>
              <a:t>MERS</a:t>
            </a:r>
            <a:r>
              <a:rPr lang="en-US" dirty="0" smtClean="0"/>
              <a:t> Outbreak (</a:t>
            </a:r>
            <a:r>
              <a:rPr lang="en-US" dirty="0" smtClean="0">
                <a:solidFill>
                  <a:srgbClr val="FF0000"/>
                </a:solidFill>
              </a:rPr>
              <a:t>2015</a:t>
            </a:r>
            <a:r>
              <a:rPr lang="en-US" dirty="0" smtClean="0"/>
              <a:t>)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Legionnaire’s Disease </a:t>
            </a:r>
            <a:r>
              <a:rPr lang="en-US" dirty="0" smtClean="0"/>
              <a:t>Outbreak Hits New York City (</a:t>
            </a:r>
            <a:r>
              <a:rPr lang="en-US" dirty="0" smtClean="0">
                <a:solidFill>
                  <a:srgbClr val="FF0000"/>
                </a:solidFill>
              </a:rPr>
              <a:t>2015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err="1" smtClean="0">
                <a:solidFill>
                  <a:srgbClr val="FF0000"/>
                </a:solidFill>
              </a:rPr>
              <a:t>Zika</a:t>
            </a:r>
            <a:r>
              <a:rPr lang="en-US" dirty="0" smtClean="0">
                <a:solidFill>
                  <a:srgbClr val="FF0000"/>
                </a:solidFill>
              </a:rPr>
              <a:t> Virus Disease </a:t>
            </a:r>
            <a:r>
              <a:rPr lang="en-US" dirty="0" smtClean="0"/>
              <a:t>Outbreak in the Americas (</a:t>
            </a:r>
            <a:r>
              <a:rPr lang="en-US" dirty="0" smtClean="0">
                <a:solidFill>
                  <a:srgbClr val="FF0000"/>
                </a:solidFill>
              </a:rPr>
              <a:t>2015-2016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engue </a:t>
            </a:r>
            <a:r>
              <a:rPr lang="en-US" dirty="0"/>
              <a:t>O</a:t>
            </a:r>
            <a:r>
              <a:rPr lang="en-US" dirty="0" smtClean="0"/>
              <a:t>utbreak in Sri Lanka Exceeds 100,000 (</a:t>
            </a:r>
            <a:r>
              <a:rPr lang="en-US" dirty="0" smtClean="0">
                <a:solidFill>
                  <a:srgbClr val="FF0000"/>
                </a:solidFill>
              </a:rPr>
              <a:t>2017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Yemen’s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holera</a:t>
            </a:r>
            <a:r>
              <a:rPr lang="en-US" dirty="0" smtClean="0"/>
              <a:t> </a:t>
            </a:r>
            <a:r>
              <a:rPr lang="en-US" dirty="0"/>
              <a:t>O</a:t>
            </a:r>
            <a:r>
              <a:rPr lang="en-US" dirty="0" smtClean="0"/>
              <a:t>utbreak </a:t>
            </a:r>
            <a:r>
              <a:rPr lang="en-US" dirty="0"/>
              <a:t>L</a:t>
            </a:r>
            <a:r>
              <a:rPr lang="en-US" dirty="0" smtClean="0"/>
              <a:t>argest in Recorded </a:t>
            </a:r>
            <a:r>
              <a:rPr lang="en-US" dirty="0"/>
              <a:t>H</a:t>
            </a:r>
            <a:r>
              <a:rPr lang="en-US" dirty="0" smtClean="0"/>
              <a:t>istory (</a:t>
            </a:r>
            <a:r>
              <a:rPr lang="en-US" dirty="0" smtClean="0">
                <a:solidFill>
                  <a:srgbClr val="FF0000"/>
                </a:solidFill>
              </a:rPr>
              <a:t>2017</a:t>
            </a:r>
            <a:r>
              <a:rPr lang="en-US" dirty="0" smtClean="0"/>
              <a:t>)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3363" y="9906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Robert Boyle (1685)- </a:t>
            </a:r>
            <a:r>
              <a:rPr lang="en-US" i="1" dirty="0" smtClean="0">
                <a:solidFill>
                  <a:srgbClr val="FF0000"/>
                </a:solidFill>
              </a:rPr>
              <a:t>“There </a:t>
            </a:r>
            <a:r>
              <a:rPr lang="en-US" i="1" dirty="0">
                <a:solidFill>
                  <a:srgbClr val="FF0000"/>
                </a:solidFill>
              </a:rPr>
              <a:t>are ever new forms of epidemic diseases </a:t>
            </a:r>
            <a:r>
              <a:rPr lang="en-US" i="1" dirty="0" smtClean="0">
                <a:solidFill>
                  <a:srgbClr val="FF0000"/>
                </a:solidFill>
              </a:rPr>
              <a:t>appearing”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9764" y="381000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FFFF"/>
                </a:solidFill>
              </a:rPr>
              <a:t>But don’t get too comfy</a:t>
            </a:r>
            <a:r>
              <a:rPr lang="en-US" dirty="0" smtClean="0">
                <a:solidFill>
                  <a:srgbClr val="00FFFF"/>
                </a:solidFill>
              </a:rPr>
              <a:t>!</a:t>
            </a:r>
            <a:endParaRPr lang="en-US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0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534" t="1880" r="1348"/>
          <a:stretch/>
        </p:blipFill>
        <p:spPr>
          <a:xfrm>
            <a:off x="654692" y="762000"/>
            <a:ext cx="3307708" cy="22098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295" t="10983"/>
          <a:stretch/>
        </p:blipFill>
        <p:spPr>
          <a:xfrm>
            <a:off x="4419140" y="3352800"/>
            <a:ext cx="3962860" cy="257759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609600" y="5638800"/>
            <a:ext cx="338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 (2015) 348: 1183-1184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36251" y="1868269"/>
            <a:ext cx="2800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raveler</a:t>
            </a:r>
            <a:r>
              <a:rPr lang="en-US" dirty="0" smtClean="0"/>
              <a:t> brings </a:t>
            </a:r>
            <a:r>
              <a:rPr lang="en-US" dirty="0" smtClean="0">
                <a:solidFill>
                  <a:srgbClr val="FF0000"/>
                </a:solidFill>
              </a:rPr>
              <a:t>MERS</a:t>
            </a:r>
            <a:r>
              <a:rPr lang="en-US" dirty="0" smtClean="0"/>
              <a:t> to</a:t>
            </a:r>
          </a:p>
          <a:p>
            <a:r>
              <a:rPr lang="en-US" dirty="0" smtClean="0"/>
              <a:t>South Korea and starts a </a:t>
            </a:r>
          </a:p>
          <a:p>
            <a:r>
              <a:rPr lang="en-US" i="1" dirty="0" err="1" smtClean="0">
                <a:solidFill>
                  <a:srgbClr val="00FFFF"/>
                </a:solidFill>
              </a:rPr>
              <a:t>superspreading</a:t>
            </a:r>
            <a:r>
              <a:rPr lang="en-US" i="1" dirty="0" smtClean="0">
                <a:solidFill>
                  <a:srgbClr val="00FFFF"/>
                </a:solidFill>
              </a:rPr>
              <a:t> event</a:t>
            </a:r>
            <a:endParaRPr lang="en-US" i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8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4427" t="27165" r="5568" b="1532"/>
          <a:stretch/>
        </p:blipFill>
        <p:spPr>
          <a:xfrm>
            <a:off x="976931" y="1064364"/>
            <a:ext cx="7190139" cy="488994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938119" y="6096000"/>
            <a:ext cx="341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 (2014) 344: 1218-1220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42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ChangeArrowheads="1"/>
          </p:cNvSpPr>
          <p:nvPr/>
        </p:nvSpPr>
        <p:spPr bwMode="auto">
          <a:xfrm>
            <a:off x="1295400" y="960438"/>
            <a:ext cx="61722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00FFFF"/>
                </a:solidFill>
              </a:rPr>
              <a:t>Koch</a:t>
            </a:r>
            <a:r>
              <a:rPr lang="ja-JP" altLang="en-US" sz="2800" dirty="0">
                <a:solidFill>
                  <a:srgbClr val="00FFFF"/>
                </a:solidFill>
              </a:rPr>
              <a:t>’</a:t>
            </a:r>
            <a:r>
              <a:rPr lang="en-US" altLang="ja-JP" sz="2800" dirty="0">
                <a:solidFill>
                  <a:srgbClr val="00FFFF"/>
                </a:solidFill>
              </a:rPr>
              <a:t>s Postulates (As per </a:t>
            </a:r>
            <a:r>
              <a:rPr lang="en-US" altLang="ja-JP" sz="2800" dirty="0" err="1">
                <a:solidFill>
                  <a:srgbClr val="00FFFF"/>
                </a:solidFill>
              </a:rPr>
              <a:t>Loeffler</a:t>
            </a:r>
            <a:r>
              <a:rPr lang="en-US" altLang="ja-JP" sz="2800" dirty="0">
                <a:solidFill>
                  <a:srgbClr val="00FFFF"/>
                </a:solidFill>
              </a:rPr>
              <a:t>)</a:t>
            </a:r>
            <a:endParaRPr lang="en-US" altLang="ja-JP" dirty="0">
              <a:solidFill>
                <a:srgbClr val="00FF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1143000" y="2590800"/>
            <a:ext cx="6477000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buFont typeface="Arial" charset="0"/>
              <a:buAutoNum type="arabicPeriod"/>
            </a:pPr>
            <a:r>
              <a:rPr lang="en-US" sz="2000" dirty="0"/>
              <a:t>The organism must be present consistently in </a:t>
            </a:r>
            <a:r>
              <a:rPr lang="en-US" sz="2000" dirty="0" smtClean="0"/>
              <a:t>disease tissues</a:t>
            </a:r>
          </a:p>
          <a:p>
            <a:pPr marL="457200" indent="-457200">
              <a:buFont typeface="Arial" charset="0"/>
              <a:buAutoNum type="arabicPeriod"/>
            </a:pPr>
            <a:endParaRPr lang="en-US" dirty="0"/>
          </a:p>
          <a:p>
            <a:pPr marL="457200" indent="-457200">
              <a:buFont typeface="Arial" charset="0"/>
              <a:buAutoNum type="arabicPeriod"/>
            </a:pPr>
            <a:r>
              <a:rPr lang="en-US" sz="2000" dirty="0"/>
              <a:t>The organism must be isolated and grown in pure </a:t>
            </a:r>
            <a:r>
              <a:rPr lang="en-US" sz="2000" dirty="0" smtClean="0"/>
              <a:t>culture</a:t>
            </a:r>
          </a:p>
          <a:p>
            <a:pPr marL="457200" indent="-457200">
              <a:buFont typeface="Arial" charset="0"/>
              <a:buAutoNum type="arabicPeriod"/>
            </a:pPr>
            <a:endParaRPr lang="en-US" sz="2000" dirty="0"/>
          </a:p>
          <a:p>
            <a:pPr marL="457200" indent="-457200">
              <a:buFont typeface="Arial" charset="0"/>
              <a:buAutoNum type="arabicPeriod"/>
            </a:pPr>
            <a:r>
              <a:rPr lang="en-US" sz="2000" dirty="0"/>
              <a:t>The pure culture must be able to induce the same disease in experimental animals</a:t>
            </a:r>
          </a:p>
        </p:txBody>
      </p:sp>
      <p:sp>
        <p:nvSpPr>
          <p:cNvPr id="23555" name="Rectangle 6"/>
          <p:cNvSpPr>
            <a:spLocks noChangeArrowheads="1"/>
          </p:cNvSpPr>
          <p:nvPr/>
        </p:nvSpPr>
        <p:spPr bwMode="auto">
          <a:xfrm>
            <a:off x="1219200" y="1752600"/>
            <a:ext cx="68183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The following postulates must be fulfilled to </a:t>
            </a:r>
            <a:r>
              <a:rPr lang="en-US" sz="2000" dirty="0" smtClean="0">
                <a:solidFill>
                  <a:srgbClr val="FF0000"/>
                </a:solidFill>
              </a:rPr>
              <a:t>demonstrate the </a:t>
            </a:r>
            <a:r>
              <a:rPr lang="en-US" sz="2000" dirty="0">
                <a:solidFill>
                  <a:srgbClr val="FF0000"/>
                </a:solidFill>
              </a:rPr>
              <a:t>infectious nature of a disease:</a:t>
            </a:r>
          </a:p>
        </p:txBody>
      </p:sp>
      <p:sp>
        <p:nvSpPr>
          <p:cNvPr id="23556" name="Rectangle 7"/>
          <p:cNvSpPr>
            <a:spLocks noChangeArrowheads="1"/>
          </p:cNvSpPr>
          <p:nvPr/>
        </p:nvSpPr>
        <p:spPr bwMode="auto">
          <a:xfrm>
            <a:off x="1160463" y="5257800"/>
            <a:ext cx="740251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Q:  Have Koch</a:t>
            </a:r>
            <a:r>
              <a:rPr lang="ja-JP" altLang="en-US" sz="2000" dirty="0">
                <a:solidFill>
                  <a:srgbClr val="FF0000"/>
                </a:solidFill>
              </a:rPr>
              <a:t>’</a:t>
            </a:r>
            <a:r>
              <a:rPr lang="en-US" altLang="ja-JP" sz="2000" dirty="0">
                <a:solidFill>
                  <a:srgbClr val="FF0000"/>
                </a:solidFill>
              </a:rPr>
              <a:t>s Postulates been fulfilled for </a:t>
            </a:r>
            <a:r>
              <a:rPr lang="en-US" altLang="ja-JP" sz="2000" u="sng" dirty="0" smtClean="0">
                <a:solidFill>
                  <a:srgbClr val="FF0000"/>
                </a:solidFill>
              </a:rPr>
              <a:t>all infectious diseases? No, because some dx only effect certain species (there is no </a:t>
            </a:r>
            <a:r>
              <a:rPr lang="en-US" altLang="ja-JP" sz="2000" u="sng" dirty="0" err="1" smtClean="0">
                <a:solidFill>
                  <a:srgbClr val="FF0000"/>
                </a:solidFill>
              </a:rPr>
              <a:t>experiemental</a:t>
            </a:r>
            <a:r>
              <a:rPr lang="en-US" altLang="ja-JP" sz="2000" u="sng" dirty="0" smtClean="0">
                <a:solidFill>
                  <a:srgbClr val="FF0000"/>
                </a:solidFill>
              </a:rPr>
              <a:t> model for all IDs)</a:t>
            </a:r>
            <a:endParaRPr lang="en-US" altLang="ja-JP" sz="20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</a:rPr>
              <a:t>  </a:t>
            </a:r>
            <a:r>
              <a:rPr lang="en-US" sz="2000" dirty="0" smtClean="0">
                <a:solidFill>
                  <a:srgbClr val="FF0000"/>
                </a:solidFill>
              </a:rPr>
              <a:t>    </a:t>
            </a:r>
            <a:r>
              <a:rPr lang="en-US" sz="2000" dirty="0">
                <a:solidFill>
                  <a:srgbClr val="FF0000"/>
                </a:solidFill>
              </a:rPr>
              <a:t>Why??</a:t>
            </a:r>
          </a:p>
        </p:txBody>
      </p:sp>
    </p:spTree>
    <p:extLst>
      <p:ext uri="{BB962C8B-B14F-4D97-AF65-F5344CB8AC3E}">
        <p14:creationId xmlns:p14="http://schemas.microsoft.com/office/powerpoint/2010/main" val="224739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Bees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2664"/>
          <a:stretch>
            <a:fillRect/>
          </a:stretch>
        </p:blipFill>
        <p:spPr bwMode="auto">
          <a:xfrm>
            <a:off x="1146482" y="1417320"/>
            <a:ext cx="2892118" cy="246888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7651" name="Picture 2" descr="CoralDisease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913" t="5128"/>
          <a:stretch>
            <a:fillRect/>
          </a:stretch>
        </p:blipFill>
        <p:spPr bwMode="auto">
          <a:xfrm>
            <a:off x="4876800" y="1515325"/>
            <a:ext cx="2889504" cy="2370875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7652" name="Picture 3" descr="FishParasite.JP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517" r="2702" b="5034"/>
          <a:stretch>
            <a:fillRect/>
          </a:stretch>
        </p:blipFill>
        <p:spPr bwMode="auto">
          <a:xfrm>
            <a:off x="1097280" y="4267200"/>
            <a:ext cx="3017520" cy="1913550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27653" name="Picture 4" descr="Prairie Dogs.JP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299" t="8659" r="8128" b="10835"/>
          <a:stretch>
            <a:fillRect/>
          </a:stretch>
        </p:blipFill>
        <p:spPr bwMode="auto">
          <a:xfrm>
            <a:off x="4876800" y="4267202"/>
            <a:ext cx="2971801" cy="1914642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1219200" y="742890"/>
            <a:ext cx="6400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  </a:t>
            </a:r>
            <a:r>
              <a:rPr lang="en-US" sz="2000" dirty="0">
                <a:solidFill>
                  <a:srgbClr val="00FFFF"/>
                </a:solidFill>
              </a:rPr>
              <a:t>Humans Aren’t the Only Species with </a:t>
            </a:r>
            <a:r>
              <a:rPr lang="en-US" sz="2000" dirty="0" smtClean="0">
                <a:solidFill>
                  <a:srgbClr val="00FFFF"/>
                </a:solidFill>
              </a:rPr>
              <a:t>EID </a:t>
            </a:r>
            <a:r>
              <a:rPr lang="en-US" sz="2000" dirty="0">
                <a:solidFill>
                  <a:srgbClr val="00FFFF"/>
                </a:solidFill>
              </a:rPr>
              <a:t>Problems!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76000" y="285690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Just a reminder: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093" r="4018"/>
          <a:stretch/>
        </p:blipFill>
        <p:spPr>
          <a:xfrm>
            <a:off x="1705349" y="1219200"/>
            <a:ext cx="5733302" cy="41148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867875" y="609600"/>
            <a:ext cx="74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CCD</a:t>
            </a:r>
            <a:r>
              <a:rPr lang="en-US" sz="1600" dirty="0" smtClean="0"/>
              <a:t> is driven by combined stress from parasites, pesticides, and lack of flowers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5334000"/>
            <a:ext cx="2240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Science (2015) 347: 1435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715000"/>
            <a:ext cx="831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Honeybees are critical to U.S. food supply.  1/3 of our foods are pollinated by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honeybees– which are responsible for &gt;$20 billion worth of U.S. crops per year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4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dybugs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71472"/>
            <a:ext cx="7162800" cy="33101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14400" y="5269468"/>
            <a:ext cx="276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 (2013) 340: 785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3060" y="1230868"/>
            <a:ext cx="719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Parasitic </a:t>
            </a:r>
            <a:r>
              <a:rPr lang="en-US" dirty="0" err="1" smtClean="0">
                <a:solidFill>
                  <a:srgbClr val="FF0000"/>
                </a:solidFill>
              </a:rPr>
              <a:t>microsporidia</a:t>
            </a:r>
            <a:r>
              <a:rPr lang="en-US" dirty="0" smtClean="0"/>
              <a:t> in Asian ladybugs are fatal to native </a:t>
            </a:r>
            <a:r>
              <a:rPr lang="en-US" dirty="0" smtClean="0">
                <a:solidFill>
                  <a:srgbClr val="FF0000"/>
                </a:solidFill>
              </a:rPr>
              <a:t>ladybugs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54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tWhiteNose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240" y="1828800"/>
            <a:ext cx="4541520" cy="322478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081543" y="990600"/>
            <a:ext cx="4980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FF0000"/>
                </a:solidFill>
              </a:rPr>
              <a:t>White Nose Syndrome</a:t>
            </a:r>
            <a:r>
              <a:rPr lang="en-US" dirty="0" smtClean="0"/>
              <a:t>- An Emerging Fungal </a:t>
            </a:r>
          </a:p>
          <a:p>
            <a:r>
              <a:rPr lang="en-US" dirty="0" smtClean="0"/>
              <a:t>           Pathogen Devastating U.S. </a:t>
            </a:r>
            <a:r>
              <a:rPr lang="en-US" dirty="0" smtClean="0">
                <a:solidFill>
                  <a:srgbClr val="FF0000"/>
                </a:solidFill>
              </a:rPr>
              <a:t>Bats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525780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Millions of </a:t>
            </a:r>
            <a:r>
              <a:rPr lang="en-US" dirty="0" smtClean="0"/>
              <a:t>bats have died due to WNS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6478" y="5715000"/>
            <a:ext cx="565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colonies have lost 60%-98% of their population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12" t="10921" r="28197"/>
          <a:stretch/>
        </p:blipFill>
        <p:spPr>
          <a:xfrm>
            <a:off x="1362882" y="1186836"/>
            <a:ext cx="6418236" cy="448432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65698" y="457200"/>
            <a:ext cx="7863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Emerging pathogen (</a:t>
            </a:r>
            <a:r>
              <a:rPr lang="en-US" i="1" dirty="0" smtClean="0"/>
              <a:t>B. </a:t>
            </a:r>
            <a:r>
              <a:rPr lang="en-US" i="1" dirty="0" err="1" smtClean="0"/>
              <a:t>salamandrivorans</a:t>
            </a:r>
            <a:r>
              <a:rPr lang="en-US" dirty="0" smtClean="0"/>
              <a:t>) is driving amphibians to local extinction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5862899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FFFF"/>
                </a:solidFill>
              </a:rPr>
              <a:t>Fungal pathogen likely introduced </a:t>
            </a:r>
            <a:r>
              <a:rPr lang="en-US" dirty="0" smtClean="0"/>
              <a:t>from East Asia to Europe </a:t>
            </a:r>
            <a:r>
              <a:rPr lang="en-US" dirty="0" smtClean="0">
                <a:solidFill>
                  <a:srgbClr val="00FFFF"/>
                </a:solidFill>
              </a:rPr>
              <a:t>via the pet trade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016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1378" r="2900" b="7275"/>
          <a:stretch/>
        </p:blipFill>
        <p:spPr>
          <a:xfrm>
            <a:off x="1328760" y="530146"/>
            <a:ext cx="6486481" cy="7520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69" t="3444" r="28211" b="14181"/>
          <a:stretch/>
        </p:blipFill>
        <p:spPr>
          <a:xfrm>
            <a:off x="1905000" y="1676400"/>
            <a:ext cx="5363506" cy="3389599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619017" y="5638800"/>
            <a:ext cx="630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halt the spread of </a:t>
            </a:r>
            <a:r>
              <a:rPr lang="en-US" dirty="0" smtClean="0">
                <a:solidFill>
                  <a:srgbClr val="FF0000"/>
                </a:solidFill>
              </a:rPr>
              <a:t>distemper</a:t>
            </a:r>
            <a:r>
              <a:rPr lang="en-US" dirty="0" smtClean="0"/>
              <a:t>, China banned encounters </a:t>
            </a:r>
          </a:p>
          <a:p>
            <a:r>
              <a:rPr lang="en-US" dirty="0" smtClean="0"/>
              <a:t> of </a:t>
            </a:r>
            <a:r>
              <a:rPr lang="en-US" dirty="0" smtClean="0">
                <a:solidFill>
                  <a:srgbClr val="FF0000"/>
                </a:solidFill>
              </a:rPr>
              <a:t>pandas</a:t>
            </a:r>
            <a:r>
              <a:rPr lang="en-US" dirty="0" smtClean="0"/>
              <a:t> with tourists.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48272" y="5105400"/>
            <a:ext cx="2420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Science (2015) 347: 700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25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5769" t="7510" r="4527" b="2436"/>
          <a:stretch/>
        </p:blipFill>
        <p:spPr>
          <a:xfrm>
            <a:off x="2357211" y="609600"/>
            <a:ext cx="4429579" cy="52151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19572" y="5943600"/>
            <a:ext cx="556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 Plants are at risk too– coffee, olives, citrus, almonds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0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live trees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70" t="3951" r="3729" b="11605"/>
          <a:stretch>
            <a:fillRect/>
          </a:stretch>
        </p:blipFill>
        <p:spPr>
          <a:xfrm>
            <a:off x="1286933" y="863588"/>
            <a:ext cx="6637867" cy="546101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616605" y="254001"/>
            <a:ext cx="3936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Italy’s Olives Under Siege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4200" y="762000"/>
            <a:ext cx="27126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  Questions??</a:t>
            </a:r>
          </a:p>
          <a:p>
            <a:endParaRPr lang="en-US" sz="3200" dirty="0" smtClean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7033" y="3878520"/>
            <a:ext cx="5829935" cy="22611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sz="1600" dirty="0" err="1" smtClean="0"/>
              <a:t>Morens</a:t>
            </a:r>
            <a:r>
              <a:rPr lang="en-US" sz="1600" dirty="0" smtClean="0"/>
              <a:t>, DM et al. 2004. Nature 430: 242-249.</a:t>
            </a:r>
          </a:p>
          <a:p>
            <a:pPr>
              <a:lnSpc>
                <a:spcPct val="110000"/>
              </a:lnSpc>
            </a:pPr>
            <a:r>
              <a:rPr lang="en-US" sz="1600" dirty="0" err="1" smtClean="0"/>
              <a:t>Enserink</a:t>
            </a:r>
            <a:r>
              <a:rPr lang="en-US" sz="1600" dirty="0" smtClean="0"/>
              <a:t>, M. 2010. Science 330: 1736-1739.</a:t>
            </a:r>
          </a:p>
          <a:p>
            <a:pPr>
              <a:lnSpc>
                <a:spcPct val="110000"/>
              </a:lnSpc>
            </a:pPr>
            <a:r>
              <a:rPr lang="en-US" sz="1600" dirty="0" smtClean="0"/>
              <a:t>Avila, M. et al. 2008. Microbes &amp; Infection 10: 942-947.</a:t>
            </a:r>
          </a:p>
          <a:p>
            <a:pPr>
              <a:lnSpc>
                <a:spcPct val="110000"/>
              </a:lnSpc>
            </a:pPr>
            <a:r>
              <a:rPr lang="en-US" sz="1600" dirty="0" err="1" smtClean="0"/>
              <a:t>Fauci</a:t>
            </a:r>
            <a:r>
              <a:rPr lang="en-US" sz="1600" dirty="0" smtClean="0"/>
              <a:t>, AS &amp; DM </a:t>
            </a:r>
            <a:r>
              <a:rPr lang="en-US" sz="1600" dirty="0" err="1" smtClean="0"/>
              <a:t>Morens</a:t>
            </a:r>
            <a:r>
              <a:rPr lang="en-US" sz="1600" dirty="0" smtClean="0"/>
              <a:t>. 2012.  N </a:t>
            </a:r>
            <a:r>
              <a:rPr lang="en-US" sz="1600" dirty="0" err="1" smtClean="0"/>
              <a:t>Engl</a:t>
            </a:r>
            <a:r>
              <a:rPr lang="en-US" sz="1600" dirty="0" smtClean="0"/>
              <a:t> J Med 366: 454-461</a:t>
            </a:r>
          </a:p>
          <a:p>
            <a:pPr>
              <a:lnSpc>
                <a:spcPct val="110000"/>
              </a:lnSpc>
            </a:pPr>
            <a:r>
              <a:rPr lang="en-US" sz="1600" dirty="0" err="1" smtClean="0"/>
              <a:t>Morens</a:t>
            </a:r>
            <a:r>
              <a:rPr lang="en-US" sz="1600" dirty="0" smtClean="0"/>
              <a:t>, DM &amp; AS </a:t>
            </a:r>
            <a:r>
              <a:rPr lang="en-US" sz="1600" dirty="0" err="1" smtClean="0"/>
              <a:t>Fauci</a:t>
            </a:r>
            <a:r>
              <a:rPr lang="en-US" sz="1600" dirty="0" smtClean="0"/>
              <a:t>. 2012. </a:t>
            </a:r>
            <a:r>
              <a:rPr lang="en-US" sz="1600" dirty="0" err="1" smtClean="0"/>
              <a:t>mBio</a:t>
            </a:r>
            <a:r>
              <a:rPr lang="en-US" sz="1600" dirty="0" smtClean="0"/>
              <a:t> 3: e00494-12</a:t>
            </a:r>
          </a:p>
          <a:p>
            <a:pPr>
              <a:lnSpc>
                <a:spcPct val="110000"/>
              </a:lnSpc>
            </a:pPr>
            <a:r>
              <a:rPr lang="en-US" sz="1600" dirty="0" err="1" smtClean="0"/>
              <a:t>Morens</a:t>
            </a:r>
            <a:r>
              <a:rPr lang="en-US" sz="1600" dirty="0" smtClean="0"/>
              <a:t>, DM &amp; AS </a:t>
            </a:r>
            <a:r>
              <a:rPr lang="en-US" sz="1600" dirty="0" err="1" smtClean="0"/>
              <a:t>Fauci</a:t>
            </a:r>
            <a:r>
              <a:rPr lang="en-US" sz="1600" dirty="0" smtClean="0"/>
              <a:t>. 2013. </a:t>
            </a:r>
            <a:r>
              <a:rPr lang="en-US" sz="1600" dirty="0" err="1" smtClean="0"/>
              <a:t>PLoS</a:t>
            </a:r>
            <a:r>
              <a:rPr lang="en-US" sz="1600" dirty="0" smtClean="0"/>
              <a:t> Pathogens 9: e1003467</a:t>
            </a:r>
          </a:p>
          <a:p>
            <a:pPr>
              <a:lnSpc>
                <a:spcPct val="110000"/>
              </a:lnSpc>
            </a:pPr>
            <a:r>
              <a:rPr lang="en-US" sz="1600" dirty="0" smtClean="0"/>
              <a:t>Brower, J.L. 2015. </a:t>
            </a:r>
            <a:r>
              <a:rPr lang="en-US" sz="1600" dirty="0" err="1" smtClean="0"/>
              <a:t>Microb</a:t>
            </a:r>
            <a:r>
              <a:rPr lang="en-US" sz="1600" dirty="0" smtClean="0"/>
              <a:t> Ecol</a:t>
            </a:r>
            <a:endParaRPr lang="en-US" sz="1600" dirty="0"/>
          </a:p>
        </p:txBody>
      </p:sp>
      <p:pic>
        <p:nvPicPr>
          <p:cNvPr id="7" name="Picture 6" descr="Pig&amp;Chic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7468" r="7407" b="22828"/>
          <a:stretch>
            <a:fillRect/>
          </a:stretch>
        </p:blipFill>
        <p:spPr>
          <a:xfrm>
            <a:off x="2667000" y="1524000"/>
            <a:ext cx="3657599" cy="24384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762000" y="838200"/>
            <a:ext cx="7467600" cy="1143000"/>
          </a:xfrm>
        </p:spPr>
        <p:txBody>
          <a:bodyPr/>
          <a:lstStyle/>
          <a:p>
            <a:pPr eaLnBrk="1" hangingPunct="1"/>
            <a:r>
              <a:rPr lang="en-US" sz="2800" dirty="0" smtClean="0">
                <a:latin typeface="+mn-lt"/>
              </a:rPr>
              <a:t>1967 - 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“Time to close the book on infectious diseases”- William H. Stewart, U.S. Surgeon General</a:t>
            </a:r>
            <a:br>
              <a:rPr lang="en-US" sz="2800" dirty="0" smtClean="0">
                <a:solidFill>
                  <a:srgbClr val="FF0000"/>
                </a:solidFill>
                <a:latin typeface="+mn-lt"/>
              </a:rPr>
            </a:br>
            <a:endParaRPr lang="en-US" sz="2800" dirty="0" smtClean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0243" name="Content Placeholder 4"/>
          <p:cNvSpPr>
            <a:spLocks noGrp="1"/>
          </p:cNvSpPr>
          <p:nvPr>
            <p:ph idx="1"/>
          </p:nvPr>
        </p:nvSpPr>
        <p:spPr>
          <a:xfrm>
            <a:off x="685800" y="2057400"/>
            <a:ext cx="7924800" cy="45259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But since then:</a:t>
            </a:r>
          </a:p>
          <a:p>
            <a:pPr lvl="1" eaLnBrk="1" hangingPunct="1"/>
            <a:r>
              <a:rPr lang="en-US" sz="2400" dirty="0" smtClean="0"/>
              <a:t>Only </a:t>
            </a:r>
            <a:r>
              <a:rPr lang="en-US" sz="2400" u="sng" dirty="0" smtClean="0">
                <a:solidFill>
                  <a:srgbClr val="00FFFF"/>
                </a:solidFill>
              </a:rPr>
              <a:t>one</a:t>
            </a:r>
            <a:r>
              <a:rPr lang="en-US" sz="2400" dirty="0" smtClean="0">
                <a:solidFill>
                  <a:srgbClr val="00FFFF"/>
                </a:solidFill>
              </a:rPr>
              <a:t> ID of humans </a:t>
            </a:r>
            <a:r>
              <a:rPr lang="en-US" sz="2400" dirty="0" smtClean="0"/>
              <a:t>has been </a:t>
            </a:r>
            <a:r>
              <a:rPr lang="en-US" sz="2400" dirty="0" smtClean="0">
                <a:solidFill>
                  <a:srgbClr val="00FFFF"/>
                </a:solidFill>
              </a:rPr>
              <a:t>eradicated</a:t>
            </a:r>
          </a:p>
          <a:p>
            <a:pPr lvl="1" eaLnBrk="1" hangingPunct="1"/>
            <a:r>
              <a:rPr lang="en-US" sz="2400" dirty="0" smtClean="0"/>
              <a:t>Two others maybe on the verge, but …? </a:t>
            </a:r>
          </a:p>
          <a:p>
            <a:pPr lvl="2" eaLnBrk="1" hangingPunct="1"/>
            <a:r>
              <a:rPr lang="en-US" dirty="0" smtClean="0">
                <a:solidFill>
                  <a:srgbClr val="00FFFF"/>
                </a:solidFill>
              </a:rPr>
              <a:t>Polio </a:t>
            </a:r>
            <a:r>
              <a:rPr lang="en-US" dirty="0" smtClean="0"/>
              <a:t>- 3 serotypes; WPV2 declared eradicated (9/2015); WPV3 (? 2012); WPV1- still with us!</a:t>
            </a:r>
          </a:p>
          <a:p>
            <a:pPr lvl="2" eaLnBrk="1" hangingPunct="1"/>
            <a:r>
              <a:rPr lang="en-US" dirty="0" smtClean="0">
                <a:solidFill>
                  <a:srgbClr val="00FFFF"/>
                </a:solidFill>
              </a:rPr>
              <a:t>Guinea worm </a:t>
            </a:r>
            <a:r>
              <a:rPr lang="en-US" dirty="0" smtClean="0"/>
              <a:t>– 3.5 million cases (1986) to 25 cases (2016)</a:t>
            </a:r>
          </a:p>
          <a:p>
            <a:pPr eaLnBrk="1" hangingPunct="1"/>
            <a:r>
              <a:rPr lang="en-US" sz="2400" dirty="0" smtClean="0"/>
              <a:t>Infectious diseases accounted for ~15-20% of the </a:t>
            </a:r>
          </a:p>
          <a:p>
            <a:pPr marL="36512" indent="0" eaLnBrk="1" hangingPunct="1">
              <a:buNone/>
            </a:pPr>
            <a:r>
              <a:rPr lang="en-US" sz="2400" dirty="0" smtClean="0"/>
              <a:t>     56 million deaths in 2012 – but this is likely an</a:t>
            </a:r>
          </a:p>
          <a:p>
            <a:pPr marL="36512" indent="0" eaLnBrk="1" hangingPunct="1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underestimate!   </a:t>
            </a:r>
            <a:r>
              <a:rPr lang="en-US" sz="2400" dirty="0" smtClean="0">
                <a:solidFill>
                  <a:srgbClr val="FF0000"/>
                </a:solidFill>
              </a:rPr>
              <a:t>Why??</a:t>
            </a:r>
          </a:p>
          <a:p>
            <a:pPr eaLnBrk="1" hangingPunct="1"/>
            <a:endParaRPr lang="en-US" dirty="0" smtClean="0"/>
          </a:p>
          <a:p>
            <a:pPr eaLnBrk="1" hangingPunct="1">
              <a:buFont typeface="Wingdings 2" pitchFamily="84" charset="2"/>
              <a:buNone/>
            </a:pPr>
            <a:endParaRPr 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3260" t="3776" r="1850" b="6157"/>
          <a:stretch/>
        </p:blipFill>
        <p:spPr>
          <a:xfrm>
            <a:off x="1261481" y="685800"/>
            <a:ext cx="6621039" cy="5257801"/>
          </a:xfrm>
          <a:prstGeom prst="rect">
            <a:avLst/>
          </a:prstGeom>
          <a:ln w="1270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295400" y="6019800"/>
            <a:ext cx="341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 (2015) 347: 1410-1413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3233" y="609600"/>
            <a:ext cx="7340600" cy="58240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4572000" y="914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914400"/>
            <a:ext cx="3581400" cy="27432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13434" y="152400"/>
            <a:ext cx="69637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solidFill>
                  <a:srgbClr val="FF0000"/>
                </a:solidFill>
              </a:rPr>
              <a:t>Most deaths due </a:t>
            </a:r>
            <a:r>
              <a:rPr lang="en-US" sz="2000" dirty="0" smtClean="0">
                <a:solidFill>
                  <a:srgbClr val="FF0000"/>
                </a:solidFill>
              </a:rPr>
              <a:t>to IDs occur in low &amp; low-middle countries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2375" y="6477000"/>
            <a:ext cx="4193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FFFF"/>
                </a:solidFill>
              </a:rPr>
              <a:t>Dye, C</a:t>
            </a:r>
            <a:r>
              <a:rPr lang="en-US" sz="1400" dirty="0" smtClean="0"/>
              <a:t>. </a:t>
            </a:r>
            <a:r>
              <a:rPr lang="en-US" sz="1400" dirty="0" err="1" smtClean="0"/>
              <a:t>Philos</a:t>
            </a:r>
            <a:r>
              <a:rPr lang="en-US" sz="1400" dirty="0" smtClean="0"/>
              <a:t> Trans R </a:t>
            </a:r>
            <a:r>
              <a:rPr lang="en-US" sz="1400" dirty="0" err="1" smtClean="0"/>
              <a:t>Soc</a:t>
            </a:r>
            <a:r>
              <a:rPr lang="en-US" sz="1400" dirty="0" smtClean="0"/>
              <a:t> </a:t>
            </a:r>
            <a:r>
              <a:rPr lang="en-US" sz="1400" dirty="0" err="1" smtClean="0"/>
              <a:t>Lond</a:t>
            </a:r>
            <a:r>
              <a:rPr lang="en-US" sz="1400" dirty="0" smtClean="0"/>
              <a:t> B </a:t>
            </a:r>
            <a:r>
              <a:rPr lang="en-US" sz="1400" dirty="0" err="1" smtClean="0"/>
              <a:t>Biol</a:t>
            </a:r>
            <a:r>
              <a:rPr lang="en-US" sz="1400" dirty="0" smtClean="0"/>
              <a:t> </a:t>
            </a:r>
            <a:r>
              <a:rPr lang="en-US" sz="1400" dirty="0" err="1" smtClean="0"/>
              <a:t>Sci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rgbClr val="FFFFFF"/>
                </a:solidFill>
              </a:rPr>
              <a:t>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43000" y="458232"/>
            <a:ext cx="6946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10 Causes of Deaths in Low </a:t>
            </a:r>
            <a:r>
              <a:rPr lang="en-US" dirty="0" err="1" smtClean="0"/>
              <a:t>vs</a:t>
            </a:r>
            <a:r>
              <a:rPr lang="en-US" dirty="0" smtClean="0"/>
              <a:t> High Income Countries-- 2015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8600" y="6096000"/>
            <a:ext cx="264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Fact Sheet - 2017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083"/>
          <a:stretch/>
        </p:blipFill>
        <p:spPr>
          <a:xfrm>
            <a:off x="4434577" y="1066800"/>
            <a:ext cx="4633223" cy="4748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066800"/>
            <a:ext cx="4495800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3B3B3B"/>
    </a:dk1>
    <a:lt1>
      <a:srgbClr val="FFFFFF"/>
    </a:lt1>
    <a:dk2>
      <a:srgbClr val="000000"/>
    </a:dk2>
    <a:lt2>
      <a:srgbClr val="FFFFFF"/>
    </a:lt2>
    <a:accent1>
      <a:srgbClr val="FFFFFF"/>
    </a:accent1>
    <a:accent2>
      <a:srgbClr val="CCAF0A"/>
    </a:accent2>
    <a:accent3>
      <a:srgbClr val="AAAAAA"/>
    </a:accent3>
    <a:accent4>
      <a:srgbClr val="DADADA"/>
    </a:accent4>
    <a:accent5>
      <a:srgbClr val="FFFFFF"/>
    </a:accent5>
    <a:accent6>
      <a:srgbClr val="B99E08"/>
    </a:accent6>
    <a:hlink>
      <a:srgbClr val="00C8C3"/>
    </a:hlink>
    <a:folHlink>
      <a:srgbClr val="A116E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5194</TotalTime>
  <Words>2645</Words>
  <Application>Microsoft Macintosh PowerPoint</Application>
  <PresentationFormat>On-screen Show (4:3)</PresentationFormat>
  <Paragraphs>428</Paragraphs>
  <Slides>58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Arial Bold</vt:lpstr>
      <vt:lpstr>Arial Narrow</vt:lpstr>
      <vt:lpstr>Franklin Gothic Book</vt:lpstr>
      <vt:lpstr>Georgia</vt:lpstr>
      <vt:lpstr>HGｺﾞｼｯｸM</vt:lpstr>
      <vt:lpstr>IPAMincho</vt:lpstr>
      <vt:lpstr>Mangal</vt:lpstr>
      <vt:lpstr>MS PGothic</vt:lpstr>
      <vt:lpstr>ＭＳ Ｐゴシック</vt:lpstr>
      <vt:lpstr>Webdings</vt:lpstr>
      <vt:lpstr>Wingdings 2</vt:lpstr>
      <vt:lpstr>Arial</vt:lpstr>
      <vt:lpstr>Calibri</vt:lpstr>
      <vt:lpstr>Technic</vt:lpstr>
      <vt:lpstr>  Emerging and Re-Emerging    Infectious Diseases - An Overview</vt:lpstr>
      <vt:lpstr>    A Historical Perspective- Some Past Scourges </vt:lpstr>
      <vt:lpstr>PowerPoint Presentation</vt:lpstr>
      <vt:lpstr> Germ Theory of Disease - Koch &amp; Pasteur            </vt:lpstr>
      <vt:lpstr>PowerPoint Presentation</vt:lpstr>
      <vt:lpstr>1967 - “Time to close the book on infectious diseases”- William H. Stewart, U.S. Surgeon General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Cancer        Chronic Disease </vt:lpstr>
      <vt:lpstr>1967- Time to close the book on infectious diseases  1999 - “We stand on the brink of a global crisis in infectious diseases. No country can any longer afford to ignore this threat.”  Director-General, WHO  </vt:lpstr>
      <vt:lpstr>              Emerging and Re-Emerging IDs</vt:lpstr>
      <vt:lpstr>PowerPoint Presentation</vt:lpstr>
      <vt:lpstr>Emerging &amp; Re-emerging IDs – Some examples</vt:lpstr>
      <vt:lpstr>PowerPoint Presentation</vt:lpstr>
      <vt:lpstr>Leading Causes of Death Due to IDs (2015)          (How many are due to EIDs/Re-EIDs?) </vt:lpstr>
      <vt:lpstr>HIV/AIDS – Emerging ID</vt:lpstr>
      <vt:lpstr>Thirty-seven Years of HIV/AIDS</vt:lpstr>
      <vt:lpstr>PowerPoint Presentation</vt:lpstr>
      <vt:lpstr>HIV epidemic &amp; response estimates, global &amp; regional 2010 &amp; 2015    </vt:lpstr>
      <vt:lpstr>HIV epidemic &amp; response estimates, global &amp; regional 2010 &amp;  2015</vt:lpstr>
      <vt:lpstr>PowerPoint Presentation</vt:lpstr>
      <vt:lpstr>PowerPoint Presentation</vt:lpstr>
      <vt:lpstr>    Economic Impact IDs</vt:lpstr>
      <vt:lpstr>PowerPoint Presentation</vt:lpstr>
      <vt:lpstr>Factors Contributing to Emergence &amp;   Re-emergence of Infectious Diseases</vt:lpstr>
      <vt:lpstr>PowerPoint Presentation</vt:lpstr>
      <vt:lpstr>PowerPoint Presentation</vt:lpstr>
      <vt:lpstr>PowerPoint Presentation</vt:lpstr>
      <vt:lpstr>PowerPoint Presentation</vt:lpstr>
      <vt:lpstr>  Mass rural to urban “economic” migration has                facilitated transmission of STIs in China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Are We Losing the “War” with Microbes?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and Re-Emerging Infectious Diseases</dc:title>
  <dc:creator>Lola Stamm</dc:creator>
  <cp:lastModifiedBy>Filiatreau, Lindsey</cp:lastModifiedBy>
  <cp:revision>323</cp:revision>
  <cp:lastPrinted>2009-01-13T19:16:08Z</cp:lastPrinted>
  <dcterms:created xsi:type="dcterms:W3CDTF">2016-08-20T19:46:32Z</dcterms:created>
  <dcterms:modified xsi:type="dcterms:W3CDTF">2017-08-27T19:26:51Z</dcterms:modified>
</cp:coreProperties>
</file>